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8" r:id="rId5"/>
    <p:sldId id="258" r:id="rId6"/>
    <p:sldId id="266" r:id="rId7"/>
    <p:sldId id="267" r:id="rId8"/>
    <p:sldId id="260" r:id="rId9"/>
    <p:sldId id="257" r:id="rId10"/>
    <p:sldId id="259" r:id="rId11"/>
    <p:sldId id="264" r:id="rId12"/>
    <p:sldId id="263" r:id="rId13"/>
    <p:sldId id="269" r:id="rId14"/>
    <p:sldId id="265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Quantitative easing</c:v>
          </c:tx>
          <c:marker>
            <c:symbol val="none"/>
          </c:marker>
          <c:cat>
            <c:numRef>
              <c:f>Foglio1!$A$1:$A$9</c:f>
              <c:numCache>
                <c:formatCode>General</c:formatCode>
                <c:ptCount val="9"/>
                <c:pt idx="0">
                  <c:v>2006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Foglio1!$B$1:$B$9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5</c:v>
                </c:pt>
                <c:pt idx="3">
                  <c:v>7</c:v>
                </c:pt>
                <c:pt idx="4">
                  <c:v>17</c:v>
                </c:pt>
                <c:pt idx="5">
                  <c:v>25</c:v>
                </c:pt>
                <c:pt idx="6">
                  <c:v>34</c:v>
                </c:pt>
                <c:pt idx="7">
                  <c:v>91</c:v>
                </c:pt>
                <c:pt idx="8">
                  <c:v>170</c:v>
                </c:pt>
              </c:numCache>
            </c:numRef>
          </c:val>
        </c:ser>
        <c:ser>
          <c:idx val="1"/>
          <c:order val="1"/>
          <c:tx>
            <c:v>Alleggerimento quantitativo</c:v>
          </c:tx>
          <c:marker>
            <c:symbol val="none"/>
          </c:marker>
          <c:cat>
            <c:numRef>
              <c:f>Foglio1!$A$1:$A$9</c:f>
              <c:numCache>
                <c:formatCode>General</c:formatCode>
                <c:ptCount val="9"/>
                <c:pt idx="0">
                  <c:v>2006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Foglio1!$C$1:$C$9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</c:ser>
        <c:ser>
          <c:idx val="2"/>
          <c:order val="2"/>
          <c:tx>
            <c:v>Allentamento quantitativo</c:v>
          </c:tx>
          <c:marker>
            <c:symbol val="none"/>
          </c:marker>
          <c:val>
            <c:numRef>
              <c:f>Foglio1!$D$1:$D$9</c:f>
              <c:numCache>
                <c:formatCode>General</c:formatCode>
                <c:ptCount val="9"/>
                <c:pt idx="2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</c:numCache>
            </c:numRef>
          </c:val>
        </c:ser>
        <c:dLbls/>
        <c:marker val="1"/>
        <c:axId val="68205184"/>
        <c:axId val="68219264"/>
      </c:lineChart>
      <c:catAx>
        <c:axId val="68205184"/>
        <c:scaling>
          <c:orientation val="minMax"/>
        </c:scaling>
        <c:axPos val="b"/>
        <c:numFmt formatCode="General" sourceLinked="1"/>
        <c:tickLblPos val="nextTo"/>
        <c:crossAx val="68219264"/>
        <c:crosses val="autoZero"/>
        <c:auto val="1"/>
        <c:lblAlgn val="ctr"/>
        <c:lblOffset val="100"/>
      </c:catAx>
      <c:valAx>
        <c:axId val="68219264"/>
        <c:scaling>
          <c:orientation val="minMax"/>
        </c:scaling>
        <c:axPos val="l"/>
        <c:majorGridlines/>
        <c:numFmt formatCode="General" sourceLinked="1"/>
        <c:tickLblPos val="nextTo"/>
        <c:crossAx val="68205184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/>
            </a:pPr>
            <a:r>
              <a:rPr lang="it-IT" sz="1200"/>
              <a:t>tecnicismi economici in "Zingarelli 2015" e GRADIT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6.7190730039352622E-2"/>
          <c:y val="9.4744915730084062E-2"/>
          <c:w val="0.77680769040648323"/>
          <c:h val="0.85746459852809154"/>
        </c:manualLayout>
      </c:layout>
      <c:lineChart>
        <c:grouping val="standard"/>
        <c:ser>
          <c:idx val="1"/>
          <c:order val="0"/>
          <c:tx>
            <c:v>Zingarelli 2015</c:v>
          </c:tx>
          <c:marker>
            <c:symbol val="none"/>
          </c:marker>
          <c:cat>
            <c:numRef>
              <c:f>Foglio1!$A$2:$A$9</c:f>
              <c:numCache>
                <c:formatCode>General</c:formatCode>
                <c:ptCount val="8"/>
                <c:pt idx="0">
                  <c:v>200</c:v>
                </c:pt>
                <c:pt idx="1">
                  <c:v>300</c:v>
                </c:pt>
                <c:pt idx="2">
                  <c:v>400</c:v>
                </c:pt>
                <c:pt idx="3">
                  <c:v>500</c:v>
                </c:pt>
                <c:pt idx="4">
                  <c:v>600</c:v>
                </c:pt>
                <c:pt idx="5">
                  <c:v>700</c:v>
                </c:pt>
                <c:pt idx="6">
                  <c:v>800</c:v>
                </c:pt>
                <c:pt idx="7">
                  <c:v>900</c:v>
                </c:pt>
              </c:numCache>
            </c:numRef>
          </c:cat>
          <c:val>
            <c:numRef>
              <c:f>Foglio1!$B$2:$B$9</c:f>
              <c:numCache>
                <c:formatCode>General</c:formatCode>
                <c:ptCount val="8"/>
                <c:pt idx="0">
                  <c:v>45</c:v>
                </c:pt>
                <c:pt idx="1">
                  <c:v>46</c:v>
                </c:pt>
                <c:pt idx="2">
                  <c:v>11</c:v>
                </c:pt>
                <c:pt idx="3">
                  <c:v>23</c:v>
                </c:pt>
                <c:pt idx="4">
                  <c:v>18</c:v>
                </c:pt>
                <c:pt idx="5">
                  <c:v>11</c:v>
                </c:pt>
                <c:pt idx="6">
                  <c:v>37</c:v>
                </c:pt>
                <c:pt idx="7">
                  <c:v>234</c:v>
                </c:pt>
              </c:numCache>
            </c:numRef>
          </c:val>
        </c:ser>
        <c:ser>
          <c:idx val="0"/>
          <c:order val="1"/>
          <c:tx>
            <c:v>GRADIT elettronico</c:v>
          </c:tx>
          <c:marker>
            <c:symbol val="none"/>
          </c:marker>
          <c:val>
            <c:numRef>
              <c:f>Foglio1!$D$2:$D$9</c:f>
              <c:numCache>
                <c:formatCode>General</c:formatCode>
                <c:ptCount val="8"/>
                <c:pt idx="0">
                  <c:v>75</c:v>
                </c:pt>
                <c:pt idx="1">
                  <c:v>113</c:v>
                </c:pt>
                <c:pt idx="2">
                  <c:v>19</c:v>
                </c:pt>
                <c:pt idx="3">
                  <c:v>35</c:v>
                </c:pt>
                <c:pt idx="4">
                  <c:v>37</c:v>
                </c:pt>
                <c:pt idx="5">
                  <c:v>49</c:v>
                </c:pt>
                <c:pt idx="6">
                  <c:v>159</c:v>
                </c:pt>
                <c:pt idx="7">
                  <c:v>817</c:v>
                </c:pt>
              </c:numCache>
            </c:numRef>
          </c:val>
        </c:ser>
        <c:dLbls/>
        <c:marker val="1"/>
        <c:axId val="75271552"/>
        <c:axId val="75285632"/>
      </c:lineChart>
      <c:catAx>
        <c:axId val="75271552"/>
        <c:scaling>
          <c:orientation val="minMax"/>
        </c:scaling>
        <c:axPos val="b"/>
        <c:numFmt formatCode="General" sourceLinked="1"/>
        <c:tickLblPos val="nextTo"/>
        <c:crossAx val="75285632"/>
        <c:crosses val="autoZero"/>
        <c:auto val="1"/>
        <c:lblAlgn val="ctr"/>
        <c:lblOffset val="100"/>
      </c:catAx>
      <c:valAx>
        <c:axId val="75285632"/>
        <c:scaling>
          <c:orientation val="minMax"/>
        </c:scaling>
        <c:axPos val="l"/>
        <c:majorGridlines/>
        <c:numFmt formatCode="General" sourceLinked="1"/>
        <c:tickLblPos val="nextTo"/>
        <c:crossAx val="75271552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7F3C-DB83-4E4D-8518-10C5000F4750}" type="datetimeFigureOut">
              <a:rPr lang="it-IT" smtClean="0"/>
              <a:pPr/>
              <a:t>29/05/2015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CB54-8852-479C-996D-67148CF8BDC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5132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7F3C-DB83-4E4D-8518-10C5000F4750}" type="datetimeFigureOut">
              <a:rPr lang="it-IT" smtClean="0"/>
              <a:pPr/>
              <a:t>29/05/2015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CB54-8852-479C-996D-67148CF8BDC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4702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7F3C-DB83-4E4D-8518-10C5000F4750}" type="datetimeFigureOut">
              <a:rPr lang="it-IT" smtClean="0"/>
              <a:pPr/>
              <a:t>29/05/2015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CB54-8852-479C-996D-67148CF8BDC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8825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7F3C-DB83-4E4D-8518-10C5000F4750}" type="datetimeFigureOut">
              <a:rPr lang="it-IT" smtClean="0"/>
              <a:pPr/>
              <a:t>29/05/2015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CB54-8852-479C-996D-67148CF8BDC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1664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7F3C-DB83-4E4D-8518-10C5000F4750}" type="datetimeFigureOut">
              <a:rPr lang="it-IT" smtClean="0"/>
              <a:pPr/>
              <a:t>29/05/2015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CB54-8852-479C-996D-67148CF8BDC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7917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7F3C-DB83-4E4D-8518-10C5000F4750}" type="datetimeFigureOut">
              <a:rPr lang="it-IT" smtClean="0"/>
              <a:pPr/>
              <a:t>29/05/2015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CB54-8852-479C-996D-67148CF8BDC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284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7F3C-DB83-4E4D-8518-10C5000F4750}" type="datetimeFigureOut">
              <a:rPr lang="it-IT" smtClean="0"/>
              <a:pPr/>
              <a:t>29/05/2015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CB54-8852-479C-996D-67148CF8BDC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0981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7F3C-DB83-4E4D-8518-10C5000F4750}" type="datetimeFigureOut">
              <a:rPr lang="it-IT" smtClean="0"/>
              <a:pPr/>
              <a:t>29/05/2015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CB54-8852-479C-996D-67148CF8BDC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5509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7F3C-DB83-4E4D-8518-10C5000F4750}" type="datetimeFigureOut">
              <a:rPr lang="it-IT" smtClean="0"/>
              <a:pPr/>
              <a:t>29/05/2015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CB54-8852-479C-996D-67148CF8BDC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4156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7F3C-DB83-4E4D-8518-10C5000F4750}" type="datetimeFigureOut">
              <a:rPr lang="it-IT" smtClean="0"/>
              <a:pPr/>
              <a:t>29/05/2015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CB54-8852-479C-996D-67148CF8BDC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4712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7F3C-DB83-4E4D-8518-10C5000F4750}" type="datetimeFigureOut">
              <a:rPr lang="it-IT" smtClean="0"/>
              <a:pPr/>
              <a:t>29/05/2015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CB54-8852-479C-996D-67148CF8BDC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7702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37F3C-DB83-4E4D-8518-10C5000F4750}" type="datetimeFigureOut">
              <a:rPr lang="it-IT" smtClean="0"/>
              <a:pPr/>
              <a:t>29/05/2015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4CB54-8852-479C-996D-67148CF8BDC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6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hotocopy trans="27000" detail="4"/>
                    </a14:imgEffect>
                    <a14:imgEffect>
                      <a14:sharpenSoften amount="-44000"/>
                    </a14:imgEffect>
                    <a14:imgEffect>
                      <a14:colorTemperature colorTemp="75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49" y="16024"/>
            <a:ext cx="3910430" cy="5019570"/>
          </a:xfrm>
          <a:prstGeom prst="rect">
            <a:avLst/>
          </a:prstGeom>
          <a:noFill/>
          <a:ln>
            <a:noFill/>
          </a:ln>
          <a:effectLst>
            <a:outerShdw blurRad="711200" dist="50800" dir="5400000" algn="ctr" rotWithShape="0">
              <a:srgbClr val="000000">
                <a:alpha val="33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848872" cy="2046089"/>
          </a:xfrm>
        </p:spPr>
        <p:txBody>
          <a:bodyPr>
            <a:noAutofit/>
          </a:bodyPr>
          <a:lstStyle/>
          <a:p>
            <a:r>
              <a:rPr lang="it-IT" sz="1800" b="1" dirty="0" smtClean="0"/>
              <a:t/>
            </a:r>
            <a:br>
              <a:rPr lang="it-IT" sz="1800" b="1" dirty="0" smtClean="0"/>
            </a:br>
            <a:r>
              <a:rPr lang="it-IT" sz="1800" b="1" dirty="0"/>
              <a:t/>
            </a:r>
            <a:br>
              <a:rPr lang="it-IT" sz="1800" b="1" dirty="0"/>
            </a:br>
            <a:r>
              <a:rPr lang="it-IT" sz="1800" b="1" dirty="0" smtClean="0"/>
              <a:t/>
            </a:r>
            <a:br>
              <a:rPr lang="it-IT" sz="1800" b="1" dirty="0" smtClean="0"/>
            </a:br>
            <a:r>
              <a:rPr lang="it-IT" sz="1800" b="1" dirty="0"/>
              <a:t/>
            </a:r>
            <a:br>
              <a:rPr lang="it-IT" sz="1800" b="1" dirty="0"/>
            </a:br>
            <a:r>
              <a:rPr lang="it-IT" sz="1800" b="1" dirty="0" smtClean="0"/>
              <a:t/>
            </a:r>
            <a:br>
              <a:rPr lang="it-IT" sz="1800" b="1" dirty="0" smtClean="0"/>
            </a:br>
            <a:r>
              <a:rPr lang="it-IT" sz="1800" b="1" dirty="0"/>
              <a:t/>
            </a:r>
            <a:br>
              <a:rPr lang="it-IT" sz="1800" b="1" dirty="0"/>
            </a:br>
            <a:r>
              <a:rPr lang="it-IT" sz="1800" b="1" dirty="0" smtClean="0"/>
              <a:t/>
            </a:r>
            <a:br>
              <a:rPr lang="it-IT" sz="1800" b="1" dirty="0" smtClean="0"/>
            </a:br>
            <a:r>
              <a:rPr lang="it-IT" sz="1800" b="1" dirty="0"/>
              <a:t/>
            </a:r>
            <a:br>
              <a:rPr lang="it-IT" sz="1800" b="1" dirty="0"/>
            </a:br>
            <a:r>
              <a:rPr lang="it-IT" sz="1800" b="1" dirty="0" smtClean="0"/>
              <a:t/>
            </a:r>
            <a:br>
              <a:rPr lang="it-IT" sz="1800" b="1" dirty="0" smtClean="0"/>
            </a:br>
            <a:r>
              <a:rPr lang="it-IT" sz="1800" b="1" dirty="0"/>
              <a:t/>
            </a:r>
            <a:br>
              <a:rPr lang="it-IT" sz="1800" b="1" dirty="0"/>
            </a:br>
            <a:r>
              <a:rPr lang="it-IT" sz="1800" b="1" dirty="0" smtClean="0"/>
              <a:t/>
            </a:r>
            <a:br>
              <a:rPr lang="it-IT" sz="1800" b="1" dirty="0" smtClean="0"/>
            </a:br>
            <a:r>
              <a:rPr lang="it-IT" sz="1800" b="1" dirty="0" smtClean="0"/>
              <a:t>		</a:t>
            </a:r>
            <a:r>
              <a:rPr lang="it-IT" sz="1800" b="1" dirty="0"/>
              <a:t> </a:t>
            </a:r>
            <a:r>
              <a:rPr lang="it-IT" sz="1800" b="1" dirty="0" smtClean="0"/>
              <a:t>          </a:t>
            </a:r>
            <a:r>
              <a:rPr lang="it-IT" sz="2400" b="1" dirty="0" smtClean="0"/>
              <a:t>Il </a:t>
            </a:r>
            <a:r>
              <a:rPr lang="it-IT" sz="2400" b="1" dirty="0"/>
              <a:t>linguaggio dell’economia. </a:t>
            </a:r>
            <a:r>
              <a:rPr lang="it-IT" sz="2400" b="1" dirty="0" smtClean="0"/>
              <a:t>	</a:t>
            </a:r>
            <a:br>
              <a:rPr lang="it-IT" sz="2400" b="1" dirty="0" smtClean="0"/>
            </a:br>
            <a:r>
              <a:rPr lang="it-IT" sz="2400" b="1" dirty="0"/>
              <a:t>	</a:t>
            </a:r>
            <a:r>
              <a:rPr lang="it-IT" sz="2400" b="1" dirty="0" smtClean="0"/>
              <a:t>		L’italiano </a:t>
            </a:r>
            <a:r>
              <a:rPr lang="it-IT" sz="2400" b="1" dirty="0"/>
              <a:t>delle banche e della </a:t>
            </a:r>
            <a:r>
              <a:rPr lang="it-IT" sz="2400" b="1" dirty="0" smtClean="0"/>
              <a:t>finanza</a:t>
            </a:r>
            <a:br>
              <a:rPr lang="it-IT" sz="2400" b="1" dirty="0" smtClean="0"/>
            </a:br>
            <a:r>
              <a:rPr lang="it-IT" sz="2400" b="1" dirty="0"/>
              <a:t/>
            </a:r>
            <a:br>
              <a:rPr lang="it-IT" sz="2400" b="1" dirty="0"/>
            </a:br>
            <a:r>
              <a:rPr lang="it-IT" sz="1800" b="1" dirty="0" smtClean="0"/>
              <a:t>			Firenze, Accademia della Crusca, 29 maggio 2015</a:t>
            </a:r>
            <a:br>
              <a:rPr lang="it-IT" sz="1800" b="1" dirty="0" smtClean="0"/>
            </a:br>
            <a:r>
              <a:rPr lang="it-IT" sz="1800" b="1" dirty="0" smtClean="0"/>
              <a:t/>
            </a:r>
            <a:br>
              <a:rPr lang="it-IT" sz="1800" b="1" dirty="0" smtClean="0"/>
            </a:br>
            <a:r>
              <a:rPr lang="it-IT" sz="1800" b="1" dirty="0"/>
              <a:t/>
            </a:r>
            <a:br>
              <a:rPr lang="it-IT" sz="1800" b="1" dirty="0"/>
            </a:br>
            <a:r>
              <a:rPr lang="it-IT" sz="1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sz="1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1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sz="1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2000" b="1" dirty="0" smtClean="0"/>
              <a:t>Claudio Marazzini</a:t>
            </a:r>
            <a:br>
              <a:rPr lang="it-IT" sz="2000" b="1" dirty="0" smtClean="0"/>
            </a:br>
            <a:r>
              <a:rPr lang="it-IT" sz="3600" b="1" dirty="0"/>
              <a:t>“Una grande tradizione nazionale: </a:t>
            </a:r>
            <a:r>
              <a:rPr lang="it-IT" sz="3600" b="1" dirty="0" smtClean="0"/>
              <a:t/>
            </a:r>
            <a:br>
              <a:rPr lang="it-IT" sz="3600" b="1" dirty="0" smtClean="0"/>
            </a:br>
            <a:r>
              <a:rPr lang="it-IT" sz="3600" b="1" dirty="0" smtClean="0"/>
              <a:t>l’italiano </a:t>
            </a:r>
            <a:r>
              <a:rPr lang="it-IT" sz="3600" b="1" dirty="0"/>
              <a:t>e i banchieri”</a:t>
            </a:r>
            <a:br>
              <a:rPr lang="it-IT" sz="3600" b="1" dirty="0"/>
            </a:br>
            <a:endParaRPr lang="it-IT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041" y="-12429"/>
            <a:ext cx="2143125" cy="17526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1166" y="0"/>
            <a:ext cx="2714625" cy="14382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49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Termini «</a:t>
            </a:r>
            <a:r>
              <a:rPr lang="it-IT" sz="3600" dirty="0" err="1" smtClean="0"/>
              <a:t>econ</a:t>
            </a:r>
            <a:r>
              <a:rPr lang="it-IT" sz="3600" dirty="0" smtClean="0"/>
              <a:t>.» in Zingarelli post 2000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2000: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43478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217252" y="2204864"/>
            <a:ext cx="21762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2008</a:t>
            </a:r>
          </a:p>
          <a:p>
            <a:r>
              <a:rPr lang="it-IT" dirty="0" smtClean="0"/>
              <a:t>2003</a:t>
            </a:r>
          </a:p>
          <a:p>
            <a:r>
              <a:rPr lang="it-IT" dirty="0" smtClean="0"/>
              <a:t>2009</a:t>
            </a:r>
          </a:p>
          <a:p>
            <a:r>
              <a:rPr lang="it-IT" dirty="0" smtClean="0"/>
              <a:t>2006</a:t>
            </a:r>
          </a:p>
          <a:p>
            <a:r>
              <a:rPr lang="it-IT" dirty="0" smtClean="0"/>
              <a:t>2002</a:t>
            </a:r>
          </a:p>
          <a:p>
            <a:r>
              <a:rPr lang="it-IT" dirty="0" smtClean="0"/>
              <a:t>2000</a:t>
            </a:r>
          </a:p>
          <a:p>
            <a:r>
              <a:rPr lang="it-IT" dirty="0" smtClean="0"/>
              <a:t>2007</a:t>
            </a:r>
          </a:p>
          <a:p>
            <a:r>
              <a:rPr lang="it-IT" dirty="0" smtClean="0"/>
              <a:t>2000</a:t>
            </a:r>
          </a:p>
          <a:p>
            <a:r>
              <a:rPr lang="it-IT" dirty="0" smtClean="0"/>
              <a:t>2003</a:t>
            </a:r>
          </a:p>
          <a:p>
            <a:r>
              <a:rPr lang="it-IT" dirty="0" smtClean="0"/>
              <a:t>2003</a:t>
            </a:r>
          </a:p>
          <a:p>
            <a:r>
              <a:rPr lang="it-IT" dirty="0" smtClean="0"/>
              <a:t>2003</a:t>
            </a:r>
          </a:p>
          <a:p>
            <a:r>
              <a:rPr lang="it-IT" dirty="0" smtClean="0"/>
              <a:t>2003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652120" y="22048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7 su 12 sono inglesi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148064" y="314096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/>
              <a:t>12 </a:t>
            </a:r>
            <a:r>
              <a:rPr lang="it-IT" smtClean="0"/>
              <a:t>in Zanichelli</a:t>
            </a:r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ma 82 in GRADIT elettronico, di cui 40 di origine inglese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35842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976664"/>
          </a:xfrm>
        </p:spPr>
        <p:txBody>
          <a:bodyPr>
            <a:normAutofit fontScale="55000" lnSpcReduction="20000"/>
          </a:bodyPr>
          <a:lstStyle/>
          <a:p>
            <a:r>
              <a:rPr lang="it-IT" sz="3800" dirty="0" smtClean="0"/>
              <a:t>Studiosi della lingua dell’economia e delle banche:</a:t>
            </a:r>
          </a:p>
          <a:p>
            <a:pPr lvl="1"/>
            <a:r>
              <a:rPr lang="it-IT" sz="3400" dirty="0" smtClean="0"/>
              <a:t>Alfredo Schiaffini,  </a:t>
            </a:r>
            <a:r>
              <a:rPr lang="it-IT" sz="3400" i="1" dirty="0" smtClean="0"/>
              <a:t>Disegno storico della lingua commerciale dai primordi di Roma all’età moderna, 1930</a:t>
            </a:r>
          </a:p>
          <a:p>
            <a:pPr lvl="1"/>
            <a:r>
              <a:rPr lang="it-IT" sz="3400" dirty="0" smtClean="0"/>
              <a:t>Giacomo Devoto, </a:t>
            </a:r>
            <a:r>
              <a:rPr lang="it-IT" sz="3400" i="1" dirty="0" smtClean="0"/>
              <a:t>Dalle cronache della finanza </a:t>
            </a:r>
            <a:r>
              <a:rPr lang="it-IT" sz="3400" dirty="0" smtClean="0"/>
              <a:t>(1939)</a:t>
            </a:r>
          </a:p>
          <a:p>
            <a:pPr lvl="1"/>
            <a:r>
              <a:rPr lang="it-IT" sz="3400" dirty="0" smtClean="0"/>
              <a:t>Tullio De Mauro nota a </a:t>
            </a:r>
            <a:r>
              <a:rPr lang="it-IT" sz="3400" i="1" dirty="0" smtClean="0"/>
              <a:t>Scrittori italiani di economia </a:t>
            </a:r>
            <a:r>
              <a:rPr lang="it-IT" sz="3400" dirty="0" smtClean="0"/>
              <a:t>(1994)</a:t>
            </a:r>
          </a:p>
          <a:p>
            <a:pPr lvl="1"/>
            <a:r>
              <a:rPr lang="it-IT" sz="3400" dirty="0" smtClean="0"/>
              <a:t>Maurizio Dardano in </a:t>
            </a:r>
            <a:r>
              <a:rPr lang="it-IT" sz="3400" dirty="0" err="1" smtClean="0"/>
              <a:t>Domenighetti</a:t>
            </a:r>
            <a:r>
              <a:rPr lang="it-IT" sz="3400" dirty="0" smtClean="0"/>
              <a:t> (1998)</a:t>
            </a:r>
          </a:p>
          <a:p>
            <a:pPr lvl="1"/>
            <a:r>
              <a:rPr lang="it-IT" sz="3400" dirty="0"/>
              <a:t>Roman </a:t>
            </a:r>
            <a:r>
              <a:rPr lang="it-IT" sz="3400" dirty="0" err="1"/>
              <a:t>Sosnowski</a:t>
            </a:r>
            <a:r>
              <a:rPr lang="it-IT" sz="3400" dirty="0"/>
              <a:t>, </a:t>
            </a:r>
            <a:r>
              <a:rPr lang="it-IT" sz="3400" i="1" dirty="0"/>
              <a:t>Origini della lingua dell’economia in Italia (dal XIII al XVI secolo)</a:t>
            </a:r>
            <a:r>
              <a:rPr lang="it-IT" sz="3400" dirty="0"/>
              <a:t>, Milano, Franco Angeli Editore 2006.</a:t>
            </a:r>
          </a:p>
          <a:p>
            <a:pPr lvl="1"/>
            <a:r>
              <a:rPr lang="it-IT" sz="3400" dirty="0"/>
              <a:t>Domenico Proietti («nell’Enciclopedia dell’italiano», 2010)</a:t>
            </a:r>
          </a:p>
          <a:p>
            <a:pPr lvl="1"/>
            <a:r>
              <a:rPr lang="it-IT" sz="3400" dirty="0" smtClean="0"/>
              <a:t>Riccardo Gualdo (</a:t>
            </a:r>
            <a:r>
              <a:rPr lang="it-IT" sz="3400" i="1" dirty="0" smtClean="0"/>
              <a:t>Linguaggi specialistici dell’italiano</a:t>
            </a:r>
            <a:r>
              <a:rPr lang="it-IT" sz="3400" dirty="0" smtClean="0"/>
              <a:t>, con S. Telve, 2012)</a:t>
            </a:r>
          </a:p>
          <a:p>
            <a:pPr lvl="1"/>
            <a:r>
              <a:rPr lang="it-IT" sz="3400" dirty="0" smtClean="0"/>
              <a:t>Editori: A. Castellani, L. </a:t>
            </a:r>
            <a:r>
              <a:rPr lang="it-IT" sz="3400" dirty="0" err="1" smtClean="0"/>
              <a:t>Serianni</a:t>
            </a:r>
            <a:r>
              <a:rPr lang="it-IT" sz="3400" dirty="0" smtClean="0"/>
              <a:t>, P. Manni, </a:t>
            </a:r>
            <a:r>
              <a:rPr lang="it-IT" sz="3400" dirty="0" err="1" smtClean="0"/>
              <a:t>R.Cella</a:t>
            </a:r>
            <a:r>
              <a:rPr lang="it-IT" sz="3400" dirty="0" smtClean="0"/>
              <a:t>  (testi di Gent: </a:t>
            </a:r>
            <a:r>
              <a:rPr lang="it-IT" sz="3400" dirty="0" err="1" smtClean="0"/>
              <a:t>Gallerani</a:t>
            </a:r>
            <a:r>
              <a:rPr lang="it-IT" sz="3400" dirty="0" smtClean="0"/>
              <a:t> – Fini))</a:t>
            </a:r>
          </a:p>
          <a:p>
            <a:pPr lvl="1"/>
            <a:r>
              <a:rPr lang="it-IT" sz="3400" dirty="0" smtClean="0"/>
              <a:t>Dizionario di </a:t>
            </a:r>
            <a:r>
              <a:rPr lang="it-IT" sz="3400" dirty="0" err="1" smtClean="0"/>
              <a:t>Stammerjhoan</a:t>
            </a:r>
            <a:r>
              <a:rPr lang="it-IT" sz="3400" dirty="0" smtClean="0"/>
              <a:t>: europeismi come </a:t>
            </a:r>
            <a:r>
              <a:rPr lang="it-IT" sz="3400" b="1" dirty="0" smtClean="0"/>
              <a:t>conto</a:t>
            </a:r>
            <a:r>
              <a:rPr lang="it-IT" sz="3400" dirty="0" smtClean="0"/>
              <a:t> &gt;</a:t>
            </a:r>
            <a:r>
              <a:rPr lang="it-IT" sz="3400" dirty="0" err="1" smtClean="0"/>
              <a:t>ted</a:t>
            </a:r>
            <a:r>
              <a:rPr lang="it-IT" sz="3400" dirty="0" smtClean="0"/>
              <a:t>. </a:t>
            </a:r>
            <a:r>
              <a:rPr lang="it-IT" sz="3400" dirty="0" err="1" smtClean="0"/>
              <a:t>Konto</a:t>
            </a:r>
            <a:r>
              <a:rPr lang="it-IT" sz="3400" dirty="0" smtClean="0"/>
              <a:t>, </a:t>
            </a:r>
            <a:r>
              <a:rPr lang="it-IT" sz="3400" dirty="0" err="1" smtClean="0"/>
              <a:t>Kontocorrent</a:t>
            </a:r>
            <a:r>
              <a:rPr lang="it-IT" sz="3400" dirty="0" smtClean="0"/>
              <a:t>; </a:t>
            </a:r>
            <a:r>
              <a:rPr lang="it-IT" sz="3400" b="1" dirty="0" smtClean="0"/>
              <a:t>fattura</a:t>
            </a:r>
            <a:r>
              <a:rPr lang="it-IT" sz="3400" dirty="0" smtClean="0"/>
              <a:t> &gt; </a:t>
            </a:r>
            <a:r>
              <a:rPr lang="it-IT" sz="3400" dirty="0" err="1" smtClean="0"/>
              <a:t>ted</a:t>
            </a:r>
            <a:r>
              <a:rPr lang="it-IT" sz="3400" dirty="0" smtClean="0"/>
              <a:t>. </a:t>
            </a:r>
            <a:r>
              <a:rPr lang="it-IT" sz="3400" dirty="0" err="1" smtClean="0"/>
              <a:t>Faktur</a:t>
            </a:r>
            <a:r>
              <a:rPr lang="it-IT" sz="3400" dirty="0" smtClean="0"/>
              <a:t>, polizza &gt; </a:t>
            </a:r>
            <a:r>
              <a:rPr lang="it-IT" sz="3400" dirty="0" err="1" smtClean="0"/>
              <a:t>fr</a:t>
            </a:r>
            <a:r>
              <a:rPr lang="it-IT" sz="3400" dirty="0" smtClean="0"/>
              <a:t>. </a:t>
            </a:r>
            <a:r>
              <a:rPr lang="it-IT" sz="3400" dirty="0" err="1" smtClean="0"/>
              <a:t>police</a:t>
            </a:r>
            <a:r>
              <a:rPr lang="it-IT" sz="3400" dirty="0"/>
              <a:t> </a:t>
            </a:r>
            <a:r>
              <a:rPr lang="it-IT" sz="3400" dirty="0" smtClean="0"/>
              <a:t>/ </a:t>
            </a:r>
            <a:r>
              <a:rPr lang="it-IT" sz="3400" dirty="0" err="1" smtClean="0"/>
              <a:t>ted</a:t>
            </a:r>
            <a:r>
              <a:rPr lang="it-IT" sz="3400" dirty="0" smtClean="0"/>
              <a:t>. Polizze; </a:t>
            </a:r>
            <a:r>
              <a:rPr lang="it-IT" sz="3400" b="1" dirty="0" smtClean="0"/>
              <a:t>bilancio</a:t>
            </a:r>
            <a:r>
              <a:rPr lang="it-IT" sz="3400" dirty="0" smtClean="0"/>
              <a:t> &gt; </a:t>
            </a:r>
            <a:r>
              <a:rPr lang="it-IT" sz="3400" dirty="0" err="1" smtClean="0"/>
              <a:t>fr</a:t>
            </a:r>
            <a:r>
              <a:rPr lang="it-IT" sz="3400" dirty="0" smtClean="0"/>
              <a:t>. </a:t>
            </a:r>
            <a:r>
              <a:rPr lang="it-IT" sz="3400" dirty="0" err="1" smtClean="0"/>
              <a:t>bilan</a:t>
            </a:r>
            <a:r>
              <a:rPr lang="it-IT" sz="3400" dirty="0" smtClean="0"/>
              <a:t>, </a:t>
            </a:r>
            <a:r>
              <a:rPr lang="it-IT" sz="3400" dirty="0" err="1" smtClean="0"/>
              <a:t>ted</a:t>
            </a:r>
            <a:r>
              <a:rPr lang="it-IT" sz="3400" dirty="0" smtClean="0"/>
              <a:t>. </a:t>
            </a:r>
            <a:r>
              <a:rPr lang="it-IT" sz="3400" dirty="0" err="1" smtClean="0"/>
              <a:t>Bilanz</a:t>
            </a:r>
            <a:r>
              <a:rPr lang="it-IT" sz="3400" dirty="0" smtClean="0"/>
              <a:t>; </a:t>
            </a:r>
            <a:r>
              <a:rPr lang="it-IT" sz="3400" b="1" dirty="0" smtClean="0"/>
              <a:t>capitale</a:t>
            </a:r>
            <a:r>
              <a:rPr lang="it-IT" sz="3400" dirty="0" smtClean="0"/>
              <a:t> &gt; </a:t>
            </a:r>
            <a:r>
              <a:rPr lang="it-IT" sz="3400" dirty="0" err="1" smtClean="0"/>
              <a:t>ted</a:t>
            </a:r>
            <a:r>
              <a:rPr lang="it-IT" sz="3400" dirty="0" smtClean="0"/>
              <a:t>. </a:t>
            </a:r>
            <a:r>
              <a:rPr lang="it-IT" sz="3400" dirty="0" err="1" smtClean="0"/>
              <a:t>Kapital</a:t>
            </a:r>
            <a:r>
              <a:rPr lang="it-IT" sz="3400" dirty="0" smtClean="0"/>
              <a:t>; </a:t>
            </a:r>
            <a:r>
              <a:rPr lang="it-IT" sz="3400" b="1" dirty="0" smtClean="0"/>
              <a:t>cassa </a:t>
            </a:r>
            <a:r>
              <a:rPr lang="it-IT" sz="3400" dirty="0" smtClean="0"/>
              <a:t>&gt; </a:t>
            </a:r>
            <a:r>
              <a:rPr lang="it-IT" sz="3400" dirty="0" err="1" smtClean="0"/>
              <a:t>fr</a:t>
            </a:r>
            <a:r>
              <a:rPr lang="it-IT" sz="3400" dirty="0" smtClean="0"/>
              <a:t>. casse, </a:t>
            </a:r>
            <a:r>
              <a:rPr lang="it-IT" sz="3400" dirty="0" err="1" smtClean="0"/>
              <a:t>ingl</a:t>
            </a:r>
            <a:r>
              <a:rPr lang="it-IT" sz="3400" dirty="0" smtClean="0"/>
              <a:t>. </a:t>
            </a:r>
            <a:r>
              <a:rPr lang="it-IT" sz="3400" dirty="0" err="1" smtClean="0"/>
              <a:t>casch</a:t>
            </a:r>
            <a:r>
              <a:rPr lang="it-IT" sz="3400" dirty="0" smtClean="0"/>
              <a:t>, </a:t>
            </a:r>
            <a:r>
              <a:rPr lang="it-IT" sz="3400" dirty="0" err="1" smtClean="0"/>
              <a:t>ted</a:t>
            </a:r>
            <a:r>
              <a:rPr lang="it-IT" sz="3400" dirty="0" smtClean="0"/>
              <a:t>. </a:t>
            </a:r>
            <a:r>
              <a:rPr lang="it-IT" sz="3400" dirty="0" err="1" smtClean="0"/>
              <a:t>Kasse</a:t>
            </a:r>
            <a:r>
              <a:rPr lang="it-IT" sz="3400" dirty="0" smtClean="0"/>
              <a:t>; </a:t>
            </a:r>
            <a:r>
              <a:rPr lang="it-IT" sz="3400" b="1" dirty="0" smtClean="0"/>
              <a:t>credito</a:t>
            </a:r>
            <a:r>
              <a:rPr lang="it-IT" sz="3400" dirty="0" smtClean="0"/>
              <a:t> &gt; </a:t>
            </a:r>
            <a:r>
              <a:rPr lang="it-IT" sz="3400" dirty="0" err="1" smtClean="0"/>
              <a:t>fr</a:t>
            </a:r>
            <a:r>
              <a:rPr lang="it-IT" sz="3400" dirty="0" smtClean="0"/>
              <a:t>. </a:t>
            </a:r>
            <a:r>
              <a:rPr lang="it-IT" sz="3400" dirty="0" err="1" smtClean="0"/>
              <a:t>crédit</a:t>
            </a:r>
            <a:r>
              <a:rPr lang="it-IT" sz="3400" dirty="0" smtClean="0"/>
              <a:t>/</a:t>
            </a:r>
            <a:r>
              <a:rPr lang="it-IT" sz="3400" dirty="0" err="1" smtClean="0"/>
              <a:t>ingl</a:t>
            </a:r>
            <a:r>
              <a:rPr lang="it-IT" sz="3400" dirty="0" smtClean="0"/>
              <a:t>. credit, </a:t>
            </a:r>
            <a:r>
              <a:rPr lang="it-IT" sz="3400" dirty="0" err="1" smtClean="0"/>
              <a:t>ted</a:t>
            </a:r>
            <a:r>
              <a:rPr lang="it-IT" sz="3400" dirty="0" smtClean="0"/>
              <a:t>. </a:t>
            </a:r>
            <a:r>
              <a:rPr lang="it-IT" sz="3400" dirty="0" err="1" smtClean="0"/>
              <a:t>Kredit</a:t>
            </a:r>
            <a:r>
              <a:rPr lang="it-IT" sz="3400" dirty="0" smtClean="0"/>
              <a:t>; </a:t>
            </a:r>
            <a:r>
              <a:rPr lang="it-IT" sz="3400" b="1" dirty="0" smtClean="0"/>
              <a:t>tariffa</a:t>
            </a:r>
            <a:r>
              <a:rPr lang="it-IT" sz="3400" dirty="0" smtClean="0"/>
              <a:t>(arabo) &gt; </a:t>
            </a:r>
            <a:r>
              <a:rPr lang="it-IT" sz="3400" dirty="0" err="1" smtClean="0"/>
              <a:t>fr</a:t>
            </a:r>
            <a:r>
              <a:rPr lang="it-IT" sz="3400" dirty="0" smtClean="0"/>
              <a:t>. </a:t>
            </a:r>
            <a:r>
              <a:rPr lang="it-IT" sz="3400" dirty="0" err="1" smtClean="0"/>
              <a:t>tarif</a:t>
            </a:r>
            <a:r>
              <a:rPr lang="it-IT" sz="3400" dirty="0" smtClean="0"/>
              <a:t>/</a:t>
            </a:r>
            <a:r>
              <a:rPr lang="it-IT" sz="3400" dirty="0" err="1"/>
              <a:t>ted</a:t>
            </a:r>
            <a:r>
              <a:rPr lang="it-IT" sz="3400" dirty="0"/>
              <a:t>. </a:t>
            </a:r>
            <a:r>
              <a:rPr lang="it-IT" sz="3400" dirty="0" err="1" smtClean="0"/>
              <a:t>tarif</a:t>
            </a:r>
            <a:r>
              <a:rPr lang="it-IT" sz="3400" dirty="0" smtClean="0"/>
              <a:t>, </a:t>
            </a:r>
            <a:r>
              <a:rPr lang="it-IT" sz="3400" dirty="0" err="1" smtClean="0"/>
              <a:t>ingl</a:t>
            </a:r>
            <a:r>
              <a:rPr lang="it-IT" sz="3400" dirty="0" smtClean="0"/>
              <a:t>. </a:t>
            </a:r>
            <a:r>
              <a:rPr lang="it-IT" sz="3400" dirty="0" err="1" smtClean="0"/>
              <a:t>tariff</a:t>
            </a:r>
            <a:r>
              <a:rPr lang="it-IT" sz="3400" dirty="0" smtClean="0"/>
              <a:t>; </a:t>
            </a:r>
            <a:r>
              <a:rPr lang="it-IT" sz="3400" b="1" dirty="0" smtClean="0"/>
              <a:t>stornare</a:t>
            </a:r>
            <a:r>
              <a:rPr lang="it-IT" sz="3400" dirty="0" smtClean="0"/>
              <a:t>  &gt; </a:t>
            </a:r>
            <a:r>
              <a:rPr lang="it-IT" sz="3400" dirty="0" err="1" smtClean="0"/>
              <a:t>ted</a:t>
            </a:r>
            <a:r>
              <a:rPr lang="it-IT" sz="3400" dirty="0" smtClean="0"/>
              <a:t>. </a:t>
            </a:r>
            <a:r>
              <a:rPr lang="it-IT" sz="3400" dirty="0" err="1" smtClean="0"/>
              <a:t>Stornieren</a:t>
            </a:r>
            <a:r>
              <a:rPr lang="it-IT" sz="3400" dirty="0" smtClean="0"/>
              <a:t>;  </a:t>
            </a:r>
            <a:r>
              <a:rPr lang="it-IT" sz="3400" b="1" dirty="0" smtClean="0"/>
              <a:t>monte di pietà </a:t>
            </a:r>
            <a:r>
              <a:rPr lang="it-IT" sz="3400" dirty="0" smtClean="0"/>
              <a:t>&gt; </a:t>
            </a:r>
            <a:r>
              <a:rPr lang="it-IT" sz="3400" dirty="0" err="1" smtClean="0"/>
              <a:t>fr</a:t>
            </a:r>
            <a:r>
              <a:rPr lang="it-IT" sz="3400" dirty="0" smtClean="0"/>
              <a:t>. </a:t>
            </a:r>
            <a:r>
              <a:rPr lang="it-IT" sz="3400" dirty="0" err="1" smtClean="0"/>
              <a:t>mont</a:t>
            </a:r>
            <a:r>
              <a:rPr lang="it-IT" sz="3400" dirty="0" smtClean="0"/>
              <a:t>-de </a:t>
            </a:r>
            <a:r>
              <a:rPr lang="it-IT" sz="3400" dirty="0" err="1" smtClean="0"/>
              <a:t>piété</a:t>
            </a:r>
            <a:r>
              <a:rPr lang="it-IT" sz="3400" dirty="0"/>
              <a:t>.</a:t>
            </a:r>
            <a:endParaRPr lang="it-IT" sz="3400" dirty="0" smtClean="0"/>
          </a:p>
          <a:p>
            <a:pPr marL="457200" lvl="1" indent="0">
              <a:buNone/>
            </a:pPr>
            <a:endParaRPr lang="it-IT" sz="3400" dirty="0" smtClean="0"/>
          </a:p>
          <a:p>
            <a:pPr marL="457200" lvl="1" indent="0">
              <a:buNone/>
            </a:pPr>
            <a:endParaRPr lang="it-IT" sz="3400" dirty="0"/>
          </a:p>
          <a:p>
            <a:pPr marL="457200" lvl="1" indent="0">
              <a:buNone/>
            </a:pPr>
            <a:endParaRPr lang="it-IT" sz="3400" dirty="0" smtClean="0"/>
          </a:p>
          <a:p>
            <a:pPr marL="457200" lvl="1" indent="0">
              <a:buNone/>
            </a:pPr>
            <a:r>
              <a:rPr lang="it-IT" sz="3400" dirty="0" smtClean="0"/>
              <a:t>Necessità di distinguere tra linguaggio «bancario» e dell’«economia»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00552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990" y="116632"/>
            <a:ext cx="4031332" cy="537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r>
              <a:rPr lang="it-IT" sz="5600" b="1" dirty="0" smtClean="0"/>
              <a:t>Frammenti di un Libro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5600" b="1" dirty="0"/>
              <a:t>	</a:t>
            </a:r>
            <a:r>
              <a:rPr lang="it-IT" sz="5600" b="1" dirty="0" smtClean="0"/>
              <a:t>di conti di banchieri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5600" b="1" dirty="0"/>
              <a:t>	</a:t>
            </a:r>
            <a:r>
              <a:rPr lang="it-IT" sz="5600" b="1" dirty="0" smtClean="0"/>
              <a:t>fiorentini 1211</a:t>
            </a:r>
          </a:p>
          <a:p>
            <a:r>
              <a:rPr lang="it-IT" sz="5600" b="1" dirty="0" smtClean="0"/>
              <a:t>Ms. Vaticano </a:t>
            </a:r>
            <a:r>
              <a:rPr lang="it-IT" sz="5600" b="1" dirty="0"/>
              <a:t>3793</a:t>
            </a:r>
          </a:p>
          <a:p>
            <a:r>
              <a:rPr lang="it-IT" sz="5600" b="1" dirty="0" smtClean="0"/>
              <a:t>Lettere </a:t>
            </a:r>
            <a:r>
              <a:rPr lang="it-IT" sz="5600" b="1" dirty="0"/>
              <a:t>e «ricordi» mercantili</a:t>
            </a:r>
          </a:p>
          <a:p>
            <a:r>
              <a:rPr lang="it-IT" sz="5600" b="1" dirty="0" err="1" smtClean="0"/>
              <a:t>Datini</a:t>
            </a:r>
            <a:r>
              <a:rPr lang="it-IT" sz="5600" b="1" dirty="0" smtClean="0"/>
              <a:t> di Prato</a:t>
            </a:r>
          </a:p>
          <a:p>
            <a:r>
              <a:rPr lang="it-IT" sz="5600" b="1" dirty="0" smtClean="0"/>
              <a:t>Boccaccio banchiere</a:t>
            </a:r>
          </a:p>
          <a:p>
            <a:r>
              <a:rPr lang="it-IT" sz="5600" b="1" dirty="0" err="1" smtClean="0"/>
              <a:t>Davanzati</a:t>
            </a:r>
            <a:r>
              <a:rPr lang="it-IT" sz="5600" b="1" dirty="0"/>
              <a:t> </a:t>
            </a:r>
            <a:r>
              <a:rPr lang="it-IT" sz="5600" b="1" dirty="0" smtClean="0"/>
              <a:t>studioso della «moneta»</a:t>
            </a:r>
          </a:p>
          <a:p>
            <a:r>
              <a:rPr lang="it-IT" sz="5600" b="1" dirty="0" smtClean="0"/>
              <a:t>Gasparo </a:t>
            </a:r>
            <a:r>
              <a:rPr lang="it-IT" sz="5600" b="1" dirty="0" err="1" smtClean="0"/>
              <a:t>Scaruffi</a:t>
            </a:r>
            <a:r>
              <a:rPr lang="it-IT" sz="5600" b="1" dirty="0" smtClean="0"/>
              <a:t>, 1572, </a:t>
            </a:r>
            <a:r>
              <a:rPr lang="it-IT" sz="5600" b="1" i="1" dirty="0" err="1" smtClean="0"/>
              <a:t>Alitinonfo</a:t>
            </a:r>
            <a:r>
              <a:rPr lang="it-IT" sz="5600" b="1" i="1" dirty="0" smtClean="0"/>
              <a:t> </a:t>
            </a:r>
            <a:r>
              <a:rPr lang="it-IT" sz="5600" b="1" dirty="0" smtClean="0"/>
              <a:t>(=Vero lume)</a:t>
            </a:r>
            <a:r>
              <a:rPr lang="it-IT" sz="5600" kern="50" dirty="0">
                <a:latin typeface="Times New Roman"/>
                <a:ea typeface="SimSun"/>
                <a:cs typeface="Mangal"/>
              </a:rPr>
              <a:t> per fare </a:t>
            </a:r>
            <a:endParaRPr lang="it-IT" sz="5600" kern="50" dirty="0" smtClean="0">
              <a:latin typeface="Times New Roman"/>
              <a:ea typeface="SimSun"/>
              <a:cs typeface="Mangal"/>
            </a:endParaRPr>
          </a:p>
          <a:p>
            <a:pPr marL="0" indent="0">
              <a:buNone/>
            </a:pPr>
            <a:r>
              <a:rPr lang="it-IT" sz="5600" kern="50" dirty="0">
                <a:latin typeface="Times New Roman"/>
                <a:ea typeface="SimSun"/>
                <a:cs typeface="Mangal"/>
              </a:rPr>
              <a:t> </a:t>
            </a:r>
            <a:r>
              <a:rPr lang="it-IT" sz="5600" kern="50" dirty="0" smtClean="0">
                <a:latin typeface="Times New Roman"/>
                <a:ea typeface="SimSun"/>
                <a:cs typeface="Mangal"/>
              </a:rPr>
              <a:t>       ragione e </a:t>
            </a:r>
            <a:r>
              <a:rPr lang="it-IT" sz="5600" kern="50" dirty="0">
                <a:latin typeface="Times New Roman"/>
                <a:ea typeface="SimSun"/>
                <a:cs typeface="Mangal"/>
              </a:rPr>
              <a:t>concordanza d'oro e d'argento, che servirà </a:t>
            </a:r>
            <a:endParaRPr lang="it-IT" sz="5600" kern="50" dirty="0" smtClean="0">
              <a:latin typeface="Times New Roman"/>
              <a:ea typeface="SimSun"/>
              <a:cs typeface="Mangal"/>
            </a:endParaRPr>
          </a:p>
          <a:p>
            <a:pPr marL="0" indent="0">
              <a:buNone/>
            </a:pPr>
            <a:r>
              <a:rPr lang="it-IT" sz="5600" kern="50" dirty="0">
                <a:latin typeface="Times New Roman"/>
                <a:ea typeface="SimSun"/>
                <a:cs typeface="Mangal"/>
              </a:rPr>
              <a:t> </a:t>
            </a:r>
            <a:r>
              <a:rPr lang="it-IT" sz="5600" kern="50" dirty="0" smtClean="0">
                <a:latin typeface="Times New Roman"/>
                <a:ea typeface="SimSun"/>
                <a:cs typeface="Mangal"/>
              </a:rPr>
              <a:t>       in </a:t>
            </a:r>
            <a:r>
              <a:rPr lang="it-IT" sz="5600" kern="50" dirty="0">
                <a:latin typeface="Times New Roman"/>
                <a:ea typeface="SimSun"/>
                <a:cs typeface="Mangal"/>
              </a:rPr>
              <a:t>universale tanto per </a:t>
            </a:r>
            <a:r>
              <a:rPr lang="it-IT" sz="5600" kern="50" dirty="0" err="1" smtClean="0">
                <a:latin typeface="Times New Roman"/>
                <a:ea typeface="SimSun"/>
                <a:cs typeface="Mangal"/>
              </a:rPr>
              <a:t>provedere</a:t>
            </a:r>
            <a:r>
              <a:rPr lang="it-IT" sz="5600" kern="50" dirty="0" smtClean="0">
                <a:latin typeface="Times New Roman"/>
                <a:ea typeface="SimSun"/>
                <a:cs typeface="Mangal"/>
              </a:rPr>
              <a:t> </a:t>
            </a:r>
            <a:r>
              <a:rPr lang="it-IT" sz="5600" kern="50" dirty="0">
                <a:latin typeface="Times New Roman"/>
                <a:ea typeface="SimSun"/>
                <a:cs typeface="Mangal"/>
              </a:rPr>
              <a:t>agli infiniti abusi </a:t>
            </a:r>
            <a:endParaRPr lang="it-IT" sz="5600" kern="50" dirty="0" smtClean="0">
              <a:latin typeface="Times New Roman"/>
              <a:ea typeface="SimSun"/>
              <a:cs typeface="Mangal"/>
            </a:endParaRPr>
          </a:p>
          <a:p>
            <a:pPr marL="0" indent="0">
              <a:buNone/>
            </a:pPr>
            <a:r>
              <a:rPr lang="it-IT" sz="5600" kern="50" dirty="0">
                <a:latin typeface="Times New Roman"/>
                <a:ea typeface="SimSun"/>
                <a:cs typeface="Mangal"/>
              </a:rPr>
              <a:t> </a:t>
            </a:r>
            <a:r>
              <a:rPr lang="it-IT" sz="5600" kern="50" dirty="0" smtClean="0">
                <a:latin typeface="Times New Roman"/>
                <a:ea typeface="SimSun"/>
                <a:cs typeface="Mangal"/>
              </a:rPr>
              <a:t>       del </a:t>
            </a:r>
            <a:r>
              <a:rPr lang="it-IT" sz="5600" kern="50" dirty="0">
                <a:latin typeface="Times New Roman"/>
                <a:ea typeface="SimSun"/>
                <a:cs typeface="Mangal"/>
              </a:rPr>
              <a:t>tosare e guastare monete, quanto </a:t>
            </a:r>
            <a:r>
              <a:rPr lang="it-IT" sz="5600" kern="50" dirty="0" smtClean="0">
                <a:latin typeface="Times New Roman"/>
                <a:ea typeface="SimSun"/>
                <a:cs typeface="Mangal"/>
              </a:rPr>
              <a:t>per </a:t>
            </a:r>
            <a:r>
              <a:rPr lang="it-IT" sz="5600" kern="50" dirty="0">
                <a:latin typeface="Times New Roman"/>
                <a:ea typeface="SimSun"/>
                <a:cs typeface="Mangal"/>
              </a:rPr>
              <a:t>regolare </a:t>
            </a:r>
            <a:endParaRPr lang="it-IT" sz="5600" kern="50" dirty="0" smtClean="0">
              <a:latin typeface="Times New Roman"/>
              <a:ea typeface="SimSun"/>
              <a:cs typeface="Mangal"/>
            </a:endParaRPr>
          </a:p>
          <a:p>
            <a:pPr marL="0" indent="0">
              <a:buNone/>
            </a:pPr>
            <a:r>
              <a:rPr lang="it-IT" sz="5600" kern="50" dirty="0">
                <a:latin typeface="Times New Roman"/>
                <a:ea typeface="SimSun"/>
                <a:cs typeface="Mangal"/>
              </a:rPr>
              <a:t> </a:t>
            </a:r>
            <a:r>
              <a:rPr lang="it-IT" sz="5600" kern="50" dirty="0" smtClean="0">
                <a:latin typeface="Times New Roman"/>
                <a:ea typeface="SimSun"/>
                <a:cs typeface="Mangal"/>
              </a:rPr>
              <a:t>        ogni </a:t>
            </a:r>
            <a:r>
              <a:rPr lang="it-IT" sz="5600" kern="50" dirty="0">
                <a:latin typeface="Times New Roman"/>
                <a:ea typeface="SimSun"/>
                <a:cs typeface="Mangal"/>
              </a:rPr>
              <a:t>sorte di pagamenti e ridurre anco tutto il mondo </a:t>
            </a:r>
            <a:endParaRPr lang="it-IT" sz="5600" kern="50" dirty="0" smtClean="0">
              <a:latin typeface="Times New Roman"/>
              <a:ea typeface="SimSun"/>
              <a:cs typeface="Mangal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it-IT" sz="5600" kern="50" dirty="0" smtClean="0">
                <a:latin typeface="Times New Roman"/>
                <a:ea typeface="SimSun"/>
                <a:cs typeface="Mangal"/>
              </a:rPr>
              <a:t>ad </a:t>
            </a:r>
            <a:r>
              <a:rPr lang="it-IT" sz="5600" kern="50" dirty="0">
                <a:latin typeface="Times New Roman"/>
                <a:ea typeface="SimSun"/>
                <a:cs typeface="Mangal"/>
              </a:rPr>
              <a:t>una sola moneta.</a:t>
            </a:r>
          </a:p>
          <a:p>
            <a:r>
              <a:rPr lang="it-IT" sz="5600" b="1" dirty="0" err="1" smtClean="0"/>
              <a:t>Galiani</a:t>
            </a:r>
            <a:r>
              <a:rPr lang="it-IT" sz="5600" b="1" dirty="0" smtClean="0"/>
              <a:t>, ancora la «moneta»</a:t>
            </a:r>
          </a:p>
          <a:p>
            <a:r>
              <a:rPr lang="it-IT" sz="5600" b="1" dirty="0" smtClean="0"/>
              <a:t>Genovesi e il corso in italiano di </a:t>
            </a:r>
            <a:r>
              <a:rPr lang="it-IT" sz="5600" b="1" i="1" dirty="0" smtClean="0"/>
              <a:t>Economia civile</a:t>
            </a:r>
          </a:p>
          <a:p>
            <a:pPr marL="457200" lvl="1" indent="0">
              <a:buNone/>
            </a:pPr>
            <a:r>
              <a:rPr lang="it-IT" sz="5600" b="1" dirty="0" smtClean="0"/>
              <a:t>nel novembre 1764: «Grande fu la meraviglia in sentir </a:t>
            </a:r>
          </a:p>
          <a:p>
            <a:pPr marL="457200" lvl="1" indent="0">
              <a:buNone/>
            </a:pPr>
            <a:r>
              <a:rPr lang="it-IT" sz="5600" b="1" dirty="0" smtClean="0"/>
              <a:t>dettare in italiano…»</a:t>
            </a:r>
          </a:p>
          <a:p>
            <a:r>
              <a:rPr lang="it-IT" sz="5600" b="1" dirty="0" smtClean="0"/>
              <a:t>Gian Rinaldo </a:t>
            </a:r>
            <a:r>
              <a:rPr lang="it-IT" sz="5600" b="1" dirty="0" err="1" smtClean="0"/>
              <a:t>Carli</a:t>
            </a:r>
            <a:endParaRPr lang="it-IT" sz="5600" b="1" dirty="0" smtClean="0"/>
          </a:p>
          <a:p>
            <a:r>
              <a:rPr lang="it-IT" sz="5600" b="1" dirty="0" smtClean="0"/>
              <a:t>Verri e Beccaria</a:t>
            </a:r>
          </a:p>
          <a:p>
            <a:r>
              <a:rPr lang="it-IT" sz="5600" b="1" dirty="0" smtClean="0"/>
              <a:t>Raffaele Mattioli [Ricciardi e Gramsci]</a:t>
            </a:r>
          </a:p>
          <a:p>
            <a:pPr marL="0" indent="0">
              <a:buNone/>
            </a:pPr>
            <a:r>
              <a:rPr lang="it-IT" sz="5600" b="1" dirty="0" smtClean="0"/>
              <a:t>        </a:t>
            </a:r>
            <a:r>
              <a:rPr lang="it-IT" sz="5600" dirty="0"/>
              <a:t>"A Raffaele Mattioli, despota dei numeri veri, editore </a:t>
            </a:r>
            <a:endParaRPr lang="it-IT" sz="5600" dirty="0" smtClean="0"/>
          </a:p>
          <a:p>
            <a:pPr marL="0" indent="0">
              <a:buNone/>
            </a:pPr>
            <a:r>
              <a:rPr lang="it-IT" sz="5600" dirty="0"/>
              <a:t> </a:t>
            </a:r>
            <a:r>
              <a:rPr lang="it-IT" sz="5600" dirty="0" smtClean="0"/>
              <a:t>     dei </a:t>
            </a:r>
            <a:r>
              <a:rPr lang="it-IT" sz="5600" dirty="0"/>
              <a:t>numeri e dei pensieri splendidi in segno </a:t>
            </a:r>
            <a:endParaRPr lang="it-IT" sz="5600" dirty="0" smtClean="0"/>
          </a:p>
          <a:p>
            <a:pPr marL="0" indent="0">
              <a:buNone/>
            </a:pPr>
            <a:r>
              <a:rPr lang="it-IT" sz="5600" dirty="0"/>
              <a:t> </a:t>
            </a:r>
            <a:r>
              <a:rPr lang="it-IT" sz="5600" dirty="0" smtClean="0"/>
              <a:t>     di </a:t>
            </a:r>
            <a:r>
              <a:rPr lang="it-IT" sz="5600" dirty="0"/>
              <a:t>ammirata </a:t>
            </a:r>
            <a:r>
              <a:rPr lang="it-IT" sz="5600" dirty="0" smtClean="0"/>
              <a:t>gratitudine« (C.E. Gadda).</a:t>
            </a:r>
            <a:endParaRPr lang="it-IT" sz="5600" b="1" dirty="0" smtClean="0"/>
          </a:p>
          <a:p>
            <a:r>
              <a:rPr lang="it-IT" sz="5600" b="1" dirty="0" smtClean="0"/>
              <a:t>Luigi Einaudi</a:t>
            </a:r>
            <a:r>
              <a:rPr lang="it-IT" sz="5600" dirty="0" smtClean="0"/>
              <a:t>. «La presenza di un economista  tra i migliori</a:t>
            </a:r>
          </a:p>
          <a:p>
            <a:pPr marL="0" indent="0">
              <a:buNone/>
            </a:pPr>
            <a:r>
              <a:rPr lang="it-IT" sz="5600" dirty="0" smtClean="0"/>
              <a:t>         prosatori di questo secolo vuol richiamare l’attenzione sulla </a:t>
            </a:r>
          </a:p>
          <a:p>
            <a:pPr marL="0" indent="0">
              <a:buNone/>
            </a:pPr>
            <a:r>
              <a:rPr lang="it-IT" sz="5600" dirty="0" smtClean="0"/>
              <a:t>         larghissima e non abbastanza riconosciuta parte che la scrittura</a:t>
            </a:r>
          </a:p>
          <a:p>
            <a:pPr marL="0" indent="0">
              <a:buNone/>
            </a:pPr>
            <a:r>
              <a:rPr lang="it-IT" sz="5600" dirty="0" smtClean="0"/>
              <a:t>         funzionale occupa accanto alla scrittura autonoma nei valori</a:t>
            </a:r>
          </a:p>
          <a:p>
            <a:pPr marL="0" indent="0">
              <a:buNone/>
            </a:pPr>
            <a:r>
              <a:rPr lang="it-IT" sz="5600" dirty="0"/>
              <a:t> </a:t>
            </a:r>
            <a:r>
              <a:rPr lang="it-IT" sz="5600" dirty="0" smtClean="0"/>
              <a:t>        espressivi contemporanei» (</a:t>
            </a:r>
            <a:r>
              <a:rPr lang="it-IT" sz="5600" dirty="0" err="1" smtClean="0"/>
              <a:t>G.Contini</a:t>
            </a:r>
            <a:r>
              <a:rPr lang="it-IT" sz="5600" dirty="0" smtClean="0"/>
              <a:t>, 1968).</a:t>
            </a:r>
          </a:p>
          <a:p>
            <a:r>
              <a:rPr lang="it-IT" sz="5600" b="1" dirty="0" smtClean="0"/>
              <a:t>Carlo Azeglio Ciampi</a:t>
            </a:r>
          </a:p>
          <a:p>
            <a:r>
              <a:rPr lang="it-IT" sz="5600" b="1" dirty="0" smtClean="0"/>
              <a:t>Le Fondazioni oggi</a:t>
            </a:r>
          </a:p>
          <a:p>
            <a:pPr marL="0" indent="0">
              <a:buNone/>
            </a:pPr>
            <a:endParaRPr lang="it-IT" sz="5600" b="1" dirty="0" smtClean="0"/>
          </a:p>
          <a:p>
            <a:endParaRPr lang="it-IT" b="1" dirty="0" smtClean="0"/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40276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Vittore Branca, </a:t>
            </a:r>
            <a:r>
              <a:rPr lang="it-IT" i="1" dirty="0" smtClean="0"/>
              <a:t>Mercanti scrittori, </a:t>
            </a:r>
            <a:r>
              <a:rPr lang="it-IT" dirty="0" smtClean="0"/>
              <a:t>Milano 1986, p. XI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/>
              <a:t>Quei borghesi e mercatanti… Tracciano i loro ricordi col piglio diretto e concreto dei grandi imprenditori che accanto ai conti, al calcolo dei profitti e alla ragione lasciano lo spazio per il sentimento, l’immaginazione, la fantasia. Sono scrittori di cose come erano ancor ieri gli Edison, i Ford, i Krupp, i </a:t>
            </a:r>
            <a:r>
              <a:rPr lang="it-IT" dirty="0" err="1" smtClean="0"/>
              <a:t>Gualino</a:t>
            </a:r>
            <a:r>
              <a:rPr lang="it-IT" dirty="0" smtClean="0"/>
              <a:t>, i Pirelli, i Mattioli, come sono ancor oggi i Rusca, gli </a:t>
            </a:r>
            <a:r>
              <a:rPr lang="it-IT" dirty="0" err="1" smtClean="0"/>
              <a:t>Jacocca</a:t>
            </a:r>
            <a:r>
              <a:rPr lang="it-IT" dirty="0" smtClean="0"/>
              <a:t>, gli Agnelli, i </a:t>
            </a:r>
            <a:r>
              <a:rPr lang="it-IT" dirty="0" err="1" smtClean="0"/>
              <a:t>Floriani</a:t>
            </a:r>
            <a:r>
              <a:rPr lang="it-IT" dirty="0" smtClean="0"/>
              <a:t>, i Travaglia. Sperimentano quella realtà proprio in un’epoca come la nostra, in cui sono entrati in crisi gli ideali e i poteri che avevano regolato la società per secoli e secoli…e si stanno formando quelli che la avrebbero dominata nei secoli seguenti (gli istituti economici sovranazionali, i grandi Stati e i loro nazionalismi).</a:t>
            </a:r>
          </a:p>
        </p:txBody>
      </p:sp>
    </p:spTree>
    <p:extLst>
      <p:ext uri="{BB962C8B-B14F-4D97-AF65-F5344CB8AC3E}">
        <p14:creationId xmlns:p14="http://schemas.microsoft.com/office/powerpoint/2010/main" xmlns="" val="217418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Bernardo </a:t>
            </a:r>
            <a:r>
              <a:rPr lang="it-IT" dirty="0" err="1" smtClean="0"/>
              <a:t>Davanzati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27307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693214" cy="525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29074"/>
            <a:ext cx="5768071" cy="81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5198" y="4862662"/>
            <a:ext cx="5810795" cy="151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17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9600" dirty="0" smtClean="0"/>
              <a:t>Grazie!</a:t>
            </a:r>
            <a:endParaRPr lang="it-IT" sz="9600" dirty="0"/>
          </a:p>
        </p:txBody>
      </p:sp>
    </p:spTree>
    <p:extLst>
      <p:ext uri="{BB962C8B-B14F-4D97-AF65-F5344CB8AC3E}">
        <p14:creationId xmlns:p14="http://schemas.microsoft.com/office/powerpoint/2010/main" xmlns="" val="38327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584239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5804728" cy="199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ccia a destra 3"/>
          <p:cNvSpPr/>
          <p:nvPr/>
        </p:nvSpPr>
        <p:spPr>
          <a:xfrm rot="12011679">
            <a:off x="6485582" y="241089"/>
            <a:ext cx="1080120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1297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32440" cy="188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84370" y="1889508"/>
            <a:ext cx="781236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ABI in lessicografia - Che tipo di parole?</a:t>
            </a:r>
          </a:p>
          <a:p>
            <a:r>
              <a:rPr lang="it-IT" b="1" dirty="0" smtClean="0"/>
              <a:t>Istituzioni</a:t>
            </a:r>
            <a:r>
              <a:rPr lang="it-IT" dirty="0" smtClean="0"/>
              <a:t>: - Banca d’Italia</a:t>
            </a:r>
          </a:p>
          <a:p>
            <a:r>
              <a:rPr lang="it-IT" b="1" dirty="0" smtClean="0"/>
              <a:t>Sigle</a:t>
            </a:r>
            <a:r>
              <a:rPr lang="it-IT" dirty="0" smtClean="0"/>
              <a:t>: 	- BCC = Banca Centrale Europea</a:t>
            </a:r>
          </a:p>
          <a:p>
            <a:r>
              <a:rPr lang="it-IT" dirty="0"/>
              <a:t>	</a:t>
            </a:r>
            <a:r>
              <a:rPr lang="it-IT" dirty="0" smtClean="0"/>
              <a:t>- </a:t>
            </a:r>
            <a:r>
              <a:rPr lang="it-IT" dirty="0" err="1" smtClean="0"/>
              <a:t>Biac</a:t>
            </a:r>
            <a:r>
              <a:rPr lang="it-IT" dirty="0" smtClean="0"/>
              <a:t> = Business </a:t>
            </a:r>
            <a:r>
              <a:rPr lang="en-US" dirty="0" smtClean="0"/>
              <a:t>and </a:t>
            </a:r>
            <a:r>
              <a:rPr lang="en-US" dirty="0"/>
              <a:t>industry advisory committee</a:t>
            </a:r>
            <a:endParaRPr lang="it-IT" dirty="0"/>
          </a:p>
          <a:p>
            <a:r>
              <a:rPr lang="it-IT" dirty="0"/>
              <a:t>	- IBAN = International </a:t>
            </a:r>
            <a:r>
              <a:rPr lang="it-IT" dirty="0" err="1"/>
              <a:t>bank</a:t>
            </a:r>
            <a:r>
              <a:rPr lang="it-IT" dirty="0"/>
              <a:t> account </a:t>
            </a:r>
            <a:r>
              <a:rPr lang="it-IT" dirty="0" err="1" smtClean="0"/>
              <a:t>number</a:t>
            </a:r>
            <a:endParaRPr lang="it-IT" dirty="0" smtClean="0"/>
          </a:p>
          <a:p>
            <a:r>
              <a:rPr lang="it-IT" b="1" dirty="0" smtClean="0"/>
              <a:t>Termini tecnici italiani</a:t>
            </a:r>
            <a:r>
              <a:rPr lang="it-IT" dirty="0" smtClean="0"/>
              <a:t>: incasso, inflazione, sofferenze, domiciliazione, deposito</a:t>
            </a:r>
          </a:p>
          <a:p>
            <a:r>
              <a:rPr lang="it-IT" dirty="0" smtClean="0"/>
              <a:t> </a:t>
            </a:r>
            <a:r>
              <a:rPr lang="it-IT" b="1" dirty="0"/>
              <a:t>Termini</a:t>
            </a:r>
            <a:r>
              <a:rPr lang="it-IT" b="1" dirty="0" smtClean="0"/>
              <a:t> tecnici stranieri o misti</a:t>
            </a:r>
            <a:r>
              <a:rPr lang="it-IT" dirty="0" smtClean="0"/>
              <a:t>: spread, </a:t>
            </a:r>
            <a:r>
              <a:rPr lang="it-IT" dirty="0" err="1"/>
              <a:t>d</a:t>
            </a:r>
            <a:r>
              <a:rPr lang="it-IT" dirty="0" err="1" smtClean="0"/>
              <a:t>isaster</a:t>
            </a:r>
            <a:r>
              <a:rPr lang="it-IT" dirty="0" smtClean="0"/>
              <a:t> </a:t>
            </a:r>
            <a:r>
              <a:rPr lang="it-IT" dirty="0" err="1" smtClean="0"/>
              <a:t>recovery</a:t>
            </a:r>
            <a:r>
              <a:rPr lang="it-IT" dirty="0"/>
              <a:t>, </a:t>
            </a:r>
            <a:r>
              <a:rPr lang="it-IT" dirty="0" smtClean="0"/>
              <a:t>dumping sociale</a:t>
            </a:r>
          </a:p>
          <a:p>
            <a:endParaRPr lang="it-IT" dirty="0"/>
          </a:p>
          <a:p>
            <a:r>
              <a:rPr lang="it-IT" dirty="0" smtClean="0"/>
              <a:t>Ne mancano? Ovviamente sì: </a:t>
            </a:r>
          </a:p>
          <a:p>
            <a:pPr marL="285750" indent="-285750">
              <a:buFontTx/>
              <a:buChar char="-"/>
            </a:pPr>
            <a:r>
              <a:rPr lang="it-IT" dirty="0" err="1" smtClean="0"/>
              <a:t>Asset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Quantitative </a:t>
            </a:r>
            <a:r>
              <a:rPr lang="it-IT" dirty="0" err="1" smtClean="0"/>
              <a:t>easing</a:t>
            </a:r>
            <a:r>
              <a:rPr lang="it-IT" dirty="0" smtClean="0"/>
              <a:t> (</a:t>
            </a:r>
            <a:r>
              <a:rPr lang="it-IT" dirty="0" err="1" smtClean="0"/>
              <a:t>fr</a:t>
            </a:r>
            <a:r>
              <a:rPr lang="it-IT" dirty="0" smtClean="0"/>
              <a:t>. </a:t>
            </a:r>
            <a:r>
              <a:rPr lang="fr-FR" dirty="0"/>
              <a:t>assouplissement </a:t>
            </a:r>
            <a:r>
              <a:rPr lang="fr-FR" dirty="0" smtClean="0"/>
              <a:t>quantitatif, </a:t>
            </a:r>
            <a:r>
              <a:rPr lang="de-DE" dirty="0"/>
              <a:t>quantitativen </a:t>
            </a:r>
            <a:r>
              <a:rPr lang="de-DE" dirty="0" smtClean="0"/>
              <a:t>Lockerung, </a:t>
            </a:r>
          </a:p>
          <a:p>
            <a:r>
              <a:rPr lang="de-DE" dirty="0" smtClean="0"/>
              <a:t>                                          </a:t>
            </a:r>
            <a:r>
              <a:rPr lang="it-IT" dirty="0" err="1" smtClean="0"/>
              <a:t>flexibilización</a:t>
            </a:r>
            <a:r>
              <a:rPr lang="it-IT" dirty="0" smtClean="0"/>
              <a:t> </a:t>
            </a:r>
            <a:r>
              <a:rPr lang="it-IT" dirty="0" err="1" smtClean="0"/>
              <a:t>cuantitativa</a:t>
            </a:r>
            <a:r>
              <a:rPr lang="it-IT" dirty="0" smtClean="0"/>
              <a:t>)</a:t>
            </a:r>
            <a:endParaRPr lang="it-IT" dirty="0"/>
          </a:p>
          <a:p>
            <a:endParaRPr lang="it-IT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17232"/>
            <a:ext cx="7596336" cy="116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32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 smtClean="0"/>
              <a:t>Equivalenti italiani di </a:t>
            </a:r>
            <a:r>
              <a:rPr lang="it-IT" sz="2400" b="1" dirty="0" smtClean="0"/>
              <a:t>quantitative </a:t>
            </a:r>
            <a:r>
              <a:rPr lang="it-IT" sz="2400" b="1" dirty="0" err="1" smtClean="0"/>
              <a:t>easing</a:t>
            </a:r>
            <a:r>
              <a:rPr lang="it-IT" sz="2400" dirty="0" smtClean="0"/>
              <a:t> nel </a:t>
            </a:r>
            <a:br>
              <a:rPr lang="it-IT" sz="2400" dirty="0" smtClean="0"/>
            </a:br>
            <a:r>
              <a:rPr lang="it-IT" sz="2400" dirty="0" smtClean="0"/>
              <a:t> «Corriere della Sera»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b="1" dirty="0" smtClean="0"/>
              <a:t>Alleggerimento quantitativo</a:t>
            </a:r>
            <a:r>
              <a:rPr lang="it-IT" sz="2800" dirty="0" smtClean="0"/>
              <a:t>: </a:t>
            </a:r>
            <a:r>
              <a:rPr lang="it-IT" sz="2800" b="1" dirty="0" smtClean="0"/>
              <a:t>8</a:t>
            </a:r>
            <a:r>
              <a:rPr lang="it-IT" sz="2800" dirty="0" smtClean="0"/>
              <a:t> dal 2010 al 2015</a:t>
            </a:r>
          </a:p>
          <a:p>
            <a:pPr marL="0" indent="0">
              <a:buNone/>
            </a:pPr>
            <a:endParaRPr lang="it-IT" sz="2800" dirty="0" smtClean="0"/>
          </a:p>
          <a:p>
            <a:r>
              <a:rPr lang="it-IT" sz="2800" b="1" dirty="0" smtClean="0"/>
              <a:t>Allentamento quantitativo</a:t>
            </a:r>
            <a:r>
              <a:rPr lang="it-IT" sz="2800" dirty="0" smtClean="0"/>
              <a:t>: </a:t>
            </a:r>
            <a:r>
              <a:rPr lang="it-IT" sz="2800" b="1" dirty="0" smtClean="0"/>
              <a:t>11</a:t>
            </a:r>
            <a:r>
              <a:rPr lang="it-IT" sz="2800" dirty="0" smtClean="0"/>
              <a:t> dal 2009 al 2015</a:t>
            </a:r>
          </a:p>
          <a:p>
            <a:pPr marL="0" indent="0">
              <a:buNone/>
            </a:pPr>
            <a:endParaRPr lang="it-IT" sz="2800" dirty="0" smtClean="0"/>
          </a:p>
          <a:p>
            <a:r>
              <a:rPr lang="it-IT" sz="2800" b="1" dirty="0" smtClean="0"/>
              <a:t>Facilitazione quantitativa</a:t>
            </a:r>
            <a:r>
              <a:rPr lang="it-IT" sz="2800" dirty="0" smtClean="0"/>
              <a:t>: 0</a:t>
            </a:r>
          </a:p>
          <a:p>
            <a:endParaRPr lang="it-IT" sz="2800" dirty="0" smtClean="0"/>
          </a:p>
          <a:p>
            <a:r>
              <a:rPr lang="it-IT" sz="2800" b="1" dirty="0" smtClean="0"/>
              <a:t>Quantitative </a:t>
            </a:r>
            <a:r>
              <a:rPr lang="it-IT" sz="2800" b="1" dirty="0" err="1" smtClean="0"/>
              <a:t>easing</a:t>
            </a:r>
            <a:r>
              <a:rPr lang="it-IT" sz="2800" dirty="0" smtClean="0"/>
              <a:t>: </a:t>
            </a:r>
            <a:r>
              <a:rPr lang="it-IT" sz="2800" b="1" dirty="0" smtClean="0"/>
              <a:t>351 </a:t>
            </a:r>
            <a:r>
              <a:rPr lang="it-IT" sz="2800" dirty="0" smtClean="0"/>
              <a:t>dal 2006 al 2015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811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116632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Il QE</a:t>
            </a:r>
            <a:r>
              <a:rPr lang="it-IT" sz="2400" b="1" i="1" dirty="0" smtClean="0"/>
              <a:t>, Quantitative </a:t>
            </a:r>
            <a:r>
              <a:rPr lang="it-IT" sz="2400" b="1" i="1" dirty="0" err="1" smtClean="0"/>
              <a:t>easing</a:t>
            </a:r>
            <a:r>
              <a:rPr lang="it-IT" sz="2400" b="1" i="1" dirty="0" smtClean="0"/>
              <a:t>, </a:t>
            </a:r>
            <a:r>
              <a:rPr lang="it-IT" sz="2400" b="1" dirty="0" smtClean="0"/>
              <a:t>e i suoi sostituti italiani</a:t>
            </a:r>
          </a:p>
          <a:p>
            <a:pPr algn="ctr"/>
            <a:r>
              <a:rPr lang="it-IT" sz="2400" b="1" dirty="0" smtClean="0"/>
              <a:t>nel «Corriere della Sera» </a:t>
            </a:r>
            <a:r>
              <a:rPr lang="it-IT" sz="1200" dirty="0" smtClean="0"/>
              <a:t>(no «</a:t>
            </a:r>
            <a:r>
              <a:rPr lang="it-IT" sz="1400" dirty="0" smtClean="0"/>
              <a:t>Corriere soldi» </a:t>
            </a:r>
            <a:r>
              <a:rPr lang="it-IT" sz="1400" dirty="0"/>
              <a:t>ecc.)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66520346"/>
              </p:ext>
            </p:extLst>
          </p:nvPr>
        </p:nvGraphicFramePr>
        <p:xfrm>
          <a:off x="29569" y="1193196"/>
          <a:ext cx="9006927" cy="540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6812795" y="573325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Nel 2015 2 volte, di cui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una in «Le parole»!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2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Confronto con la Francia</a:t>
            </a:r>
            <a:br>
              <a:rPr lang="it-IT" dirty="0" smtClean="0"/>
            </a:br>
            <a:r>
              <a:rPr lang="it-IT" sz="2000" dirty="0" smtClean="0"/>
              <a:t>(in Italia 8 occorrenze in tutto dell’equivalente italiano)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assouplissement </a:t>
            </a:r>
            <a:r>
              <a:rPr lang="fr-FR" b="1" dirty="0" smtClean="0"/>
              <a:t>quantitatif</a:t>
            </a:r>
            <a:r>
              <a:rPr lang="fr-FR" dirty="0" smtClean="0"/>
              <a:t>: in « Le Monde » </a:t>
            </a:r>
            <a:r>
              <a:rPr lang="fr-FR" dirty="0" err="1" smtClean="0"/>
              <a:t>ricorre</a:t>
            </a:r>
            <a:r>
              <a:rPr lang="fr-FR" dirty="0" smtClean="0"/>
              <a:t> </a:t>
            </a:r>
            <a:r>
              <a:rPr lang="fr-FR" b="1" dirty="0" smtClean="0"/>
              <a:t>249</a:t>
            </a:r>
            <a:r>
              <a:rPr lang="fr-FR" dirty="0" smtClean="0"/>
              <a:t> volte dal 1955 al 2015</a:t>
            </a:r>
          </a:p>
          <a:p>
            <a:r>
              <a:rPr lang="fr-FR" b="1" dirty="0" smtClean="0"/>
              <a:t>Quantitative  </a:t>
            </a:r>
            <a:r>
              <a:rPr lang="fr-FR" b="1" dirty="0" err="1" smtClean="0"/>
              <a:t>easing</a:t>
            </a:r>
            <a:r>
              <a:rPr lang="fr-FR" b="1" dirty="0" smtClean="0"/>
              <a:t> </a:t>
            </a:r>
            <a:r>
              <a:rPr lang="fr-FR" dirty="0" err="1" smtClean="0"/>
              <a:t>ricorre</a:t>
            </a:r>
            <a:r>
              <a:rPr lang="fr-FR" dirty="0" smtClean="0"/>
              <a:t> in « Le Monde » </a:t>
            </a:r>
            <a:r>
              <a:rPr lang="fr-FR" b="1" dirty="0" smtClean="0"/>
              <a:t>237</a:t>
            </a:r>
            <a:r>
              <a:rPr lang="fr-FR" dirty="0" smtClean="0"/>
              <a:t> volte dal 2009.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56769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818" y="5301208"/>
            <a:ext cx="5486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ccia a destra 3"/>
          <p:cNvSpPr/>
          <p:nvPr/>
        </p:nvSpPr>
        <p:spPr>
          <a:xfrm rot="10800000">
            <a:off x="6265218" y="4293096"/>
            <a:ext cx="1259110" cy="15259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832299"/>
            <a:ext cx="12858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62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Confronto con la Spagna</a:t>
            </a:r>
            <a:br>
              <a:rPr lang="it-IT" dirty="0" smtClean="0"/>
            </a:br>
            <a:r>
              <a:rPr lang="it-IT" sz="2000" dirty="0"/>
              <a:t>(in Italia </a:t>
            </a:r>
            <a:r>
              <a:rPr lang="it-IT" sz="2000" dirty="0" smtClean="0"/>
              <a:t>8 </a:t>
            </a:r>
            <a:r>
              <a:rPr lang="it-IT" sz="2000" dirty="0"/>
              <a:t>occorrenze in tutto dell’equivalente italiano)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 smtClean="0"/>
              <a:t>In «</a:t>
            </a:r>
            <a:r>
              <a:rPr lang="it-IT" sz="2800" dirty="0" err="1" smtClean="0"/>
              <a:t>El</a:t>
            </a:r>
            <a:r>
              <a:rPr lang="it-IT" sz="2800" dirty="0" smtClean="0"/>
              <a:t> </a:t>
            </a:r>
            <a:r>
              <a:rPr lang="it-IT" sz="2800" dirty="0" err="1" smtClean="0"/>
              <a:t>Pais</a:t>
            </a:r>
            <a:r>
              <a:rPr lang="it-IT" sz="2800" dirty="0" smtClean="0"/>
              <a:t>» </a:t>
            </a:r>
            <a:r>
              <a:rPr lang="it-IT" sz="2800" b="1" dirty="0" smtClean="0"/>
              <a:t>150</a:t>
            </a:r>
            <a:r>
              <a:rPr lang="it-IT" sz="2800" dirty="0" smtClean="0"/>
              <a:t> occorrenze di </a:t>
            </a:r>
            <a:r>
              <a:rPr lang="it-IT" sz="2800" b="1" dirty="0" smtClean="0"/>
              <a:t>quantitative </a:t>
            </a:r>
            <a:r>
              <a:rPr lang="it-IT" sz="2800" b="1" dirty="0" err="1" smtClean="0"/>
              <a:t>easing</a:t>
            </a:r>
            <a:endParaRPr lang="it-IT" sz="2800" b="1" dirty="0" smtClean="0"/>
          </a:p>
          <a:p>
            <a:r>
              <a:rPr lang="it-IT" sz="2800" dirty="0"/>
              <a:t>In «</a:t>
            </a:r>
            <a:r>
              <a:rPr lang="it-IT" sz="2800" dirty="0" err="1"/>
              <a:t>El</a:t>
            </a:r>
            <a:r>
              <a:rPr lang="it-IT" sz="2800" dirty="0"/>
              <a:t> </a:t>
            </a:r>
            <a:r>
              <a:rPr lang="it-IT" sz="2800" dirty="0" err="1"/>
              <a:t>Pais</a:t>
            </a:r>
            <a:r>
              <a:rPr lang="it-IT" sz="2800" dirty="0"/>
              <a:t>» </a:t>
            </a:r>
            <a:r>
              <a:rPr lang="it-IT" sz="2800" b="1" dirty="0" smtClean="0"/>
              <a:t>70 </a:t>
            </a:r>
            <a:r>
              <a:rPr lang="it-IT" sz="2800" dirty="0" smtClean="0"/>
              <a:t>occorrenze di </a:t>
            </a:r>
            <a:r>
              <a:rPr lang="it-IT" sz="2800" b="1" dirty="0" err="1"/>
              <a:t>flexibilización</a:t>
            </a:r>
            <a:r>
              <a:rPr lang="it-IT" sz="2800" b="1" dirty="0"/>
              <a:t> </a:t>
            </a:r>
            <a:r>
              <a:rPr lang="it-IT" sz="2800" b="1" dirty="0" err="1" smtClean="0"/>
              <a:t>cuantitativa</a:t>
            </a:r>
            <a:r>
              <a:rPr lang="it-IT" sz="2800" b="1" dirty="0" smtClean="0"/>
              <a:t> + 390 </a:t>
            </a:r>
            <a:r>
              <a:rPr lang="it-IT" sz="2800" dirty="0" smtClean="0"/>
              <a:t>di </a:t>
            </a:r>
            <a:r>
              <a:rPr lang="it-IT" sz="2800" b="1" dirty="0" err="1" smtClean="0"/>
              <a:t>relajamiento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cuantitativo</a:t>
            </a:r>
            <a:r>
              <a:rPr lang="it-IT" sz="2800" b="1" dirty="0" smtClean="0"/>
              <a:t> </a:t>
            </a:r>
            <a:r>
              <a:rPr lang="it-IT" sz="2800" dirty="0" smtClean="0"/>
              <a:t>dal 2012 al 2015</a:t>
            </a:r>
          </a:p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55245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972" y="5136257"/>
            <a:ext cx="52387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300192" y="5805264"/>
            <a:ext cx="174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24 gennaio 2015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275545" y="4103478"/>
            <a:ext cx="176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4 agosto 2014</a:t>
            </a:r>
            <a:endParaRPr lang="it-IT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53136"/>
            <a:ext cx="12858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7254" y="6309320"/>
            <a:ext cx="12858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86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6048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Zanichelli:</a:t>
            </a:r>
          </a:p>
          <a:p>
            <a:pPr marL="0" indent="0">
              <a:buNone/>
            </a:pPr>
            <a:r>
              <a:rPr lang="it-IT" dirty="0" smtClean="0"/>
              <a:t>di 543 termini «</a:t>
            </a:r>
            <a:r>
              <a:rPr lang="it-IT" dirty="0" err="1" smtClean="0"/>
              <a:t>econ</a:t>
            </a:r>
            <a:r>
              <a:rPr lang="it-IT" dirty="0" smtClean="0"/>
              <a:t>.»:</a:t>
            </a:r>
          </a:p>
          <a:p>
            <a:r>
              <a:rPr lang="it-IT" dirty="0" smtClean="0"/>
              <a:t>35 sono di origine francesi</a:t>
            </a:r>
          </a:p>
          <a:p>
            <a:r>
              <a:rPr lang="it-IT" dirty="0" smtClean="0"/>
              <a:t>123 di origine inglese</a:t>
            </a:r>
          </a:p>
          <a:p>
            <a:r>
              <a:rPr lang="it-IT" dirty="0" smtClean="0"/>
              <a:t>4 tedeschi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 smtClean="0"/>
              <a:t>GRADIT:</a:t>
            </a:r>
          </a:p>
          <a:p>
            <a:pPr marL="0" indent="0">
              <a:buNone/>
            </a:pPr>
            <a:r>
              <a:rPr lang="it-IT" dirty="0" smtClean="0"/>
              <a:t>di 1421 termini «</a:t>
            </a:r>
            <a:r>
              <a:rPr lang="it-IT" dirty="0" err="1" smtClean="0"/>
              <a:t>econ</a:t>
            </a:r>
            <a:r>
              <a:rPr lang="it-IT" dirty="0" smtClean="0"/>
              <a:t>.»:</a:t>
            </a:r>
          </a:p>
          <a:p>
            <a:r>
              <a:rPr lang="it-IT" dirty="0" smtClean="0"/>
              <a:t>39 origine francese</a:t>
            </a:r>
          </a:p>
          <a:p>
            <a:r>
              <a:rPr lang="it-IT" dirty="0" smtClean="0"/>
              <a:t>289 di origine inglese</a:t>
            </a:r>
          </a:p>
          <a:p>
            <a:r>
              <a:rPr lang="it-IT" dirty="0" smtClean="0"/>
              <a:t>3 tedeschi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1754930" cy="612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45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-44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- «</a:t>
            </a:r>
            <a:r>
              <a:rPr lang="it-IT" dirty="0" err="1"/>
              <a:t>econ</a:t>
            </a:r>
            <a:r>
              <a:rPr lang="it-IT" dirty="0"/>
              <a:t>.» in Zingarelli: 543 termini</a:t>
            </a:r>
          </a:p>
          <a:p>
            <a:endParaRPr lang="it-IT" dirty="0"/>
          </a:p>
          <a:p>
            <a:r>
              <a:rPr lang="it-IT" dirty="0"/>
              <a:t>In GRADIT </a:t>
            </a:r>
            <a:r>
              <a:rPr lang="it-IT" dirty="0" err="1"/>
              <a:t>elett</a:t>
            </a:r>
            <a:r>
              <a:rPr lang="it-IT" dirty="0" smtClean="0"/>
              <a:t>. «</a:t>
            </a:r>
            <a:r>
              <a:rPr lang="it-IT" dirty="0" err="1" smtClean="0"/>
              <a:t>econ</a:t>
            </a:r>
            <a:r>
              <a:rPr lang="it-IT" dirty="0" smtClean="0"/>
              <a:t>.»: </a:t>
            </a:r>
            <a:r>
              <a:rPr lang="it-IT" dirty="0"/>
              <a:t>1421 termini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28486613"/>
              </p:ext>
            </p:extLst>
          </p:nvPr>
        </p:nvGraphicFramePr>
        <p:xfrm>
          <a:off x="107504" y="1124744"/>
          <a:ext cx="8880987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654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638</Words>
  <Application>Microsoft Office PowerPoint</Application>
  <PresentationFormat>Presentazione su schermo (4:3)</PresentationFormat>
  <Paragraphs>121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                        Il linguaggio dell’economia.      L’italiano delle banche e della finanza     Firenze, Accademia della Crusca, 29 maggio 2015       Claudio Marazzini “Una grande tradizione nazionale:  l’italiano e i banchieri” </vt:lpstr>
      <vt:lpstr>Diapositiva 2</vt:lpstr>
      <vt:lpstr>Diapositiva 3</vt:lpstr>
      <vt:lpstr>Equivalenti italiani di quantitative easing nel   «Corriere della Sera»</vt:lpstr>
      <vt:lpstr>Diapositiva 5</vt:lpstr>
      <vt:lpstr>Confronto con la Francia (in Italia 8 occorrenze in tutto dell’equivalente italiano)</vt:lpstr>
      <vt:lpstr>Confronto con la Spagna (in Italia 8 occorrenze in tutto dell’equivalente italiano)</vt:lpstr>
      <vt:lpstr>Diapositiva 8</vt:lpstr>
      <vt:lpstr>Diapositiva 9</vt:lpstr>
      <vt:lpstr>Termini «econ.» in Zingarelli post 2000</vt:lpstr>
      <vt:lpstr>Diapositiva 11</vt:lpstr>
      <vt:lpstr>Diapositiva 12</vt:lpstr>
      <vt:lpstr>Vittore Branca, Mercanti scrittori, Milano 1986, p. XI</vt:lpstr>
      <vt:lpstr>Bernardo Davanzati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Claudio Marazzini</dc:creator>
  <cp:lastModifiedBy>Valued Acer Customer</cp:lastModifiedBy>
  <cp:revision>64</cp:revision>
  <dcterms:created xsi:type="dcterms:W3CDTF">2015-05-04T17:32:05Z</dcterms:created>
  <dcterms:modified xsi:type="dcterms:W3CDTF">2015-05-29T07:05:28Z</dcterms:modified>
</cp:coreProperties>
</file>