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Ewert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Ewert-regular.fntdata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d5977acfb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d5977acfb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5977acfb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5977acfb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d5977acfb2_1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d5977acfb2_1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5977acfb2_1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5977acfb2_1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703325"/>
            <a:ext cx="8520600" cy="933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6000">
                <a:solidFill>
                  <a:srgbClr val="FF0000"/>
                </a:solidFill>
                <a:latin typeface="Ewert"/>
                <a:ea typeface="Ewert"/>
                <a:cs typeface="Ewert"/>
                <a:sym typeface="Ewert"/>
              </a:rPr>
              <a:t>L’indebitamento</a:t>
            </a:r>
            <a:endParaRPr sz="6000">
              <a:solidFill>
                <a:srgbClr val="FF0000"/>
              </a:solidFill>
              <a:latin typeface="Ewert"/>
              <a:ea typeface="Ewert"/>
              <a:cs typeface="Ewert"/>
              <a:sym typeface="Ewert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61775" y="1945250"/>
            <a:ext cx="8520600" cy="2056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800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 sz="48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Educazione finanziaria</a:t>
            </a:r>
            <a:endParaRPr sz="48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197475"/>
            <a:ext cx="8520600" cy="72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4320">
                <a:solidFill>
                  <a:srgbClr val="FF0000"/>
                </a:solidFill>
                <a:latin typeface="Ewert"/>
                <a:ea typeface="Ewert"/>
                <a:cs typeface="Ewert"/>
                <a:sym typeface="Ewert"/>
              </a:rPr>
              <a:t>L’INDEBITAMENTO</a:t>
            </a:r>
            <a:endParaRPr sz="4320">
              <a:solidFill>
                <a:srgbClr val="FF0000"/>
              </a:solidFill>
              <a:latin typeface="Ewert"/>
              <a:ea typeface="Ewert"/>
              <a:cs typeface="Ewert"/>
              <a:sym typeface="Ewert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429450" y="1258400"/>
            <a:ext cx="4142400" cy="35016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2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Definizione:</a:t>
            </a:r>
            <a:endParaRPr sz="22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5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L'indebitamento è il contrario del risparmio, in quanto determina un trasferimento di ricchezza dal </a:t>
            </a:r>
            <a:r>
              <a:rPr lang="it" sz="21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debitore</a:t>
            </a:r>
            <a:r>
              <a:rPr lang="it" sz="215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 al </a:t>
            </a:r>
            <a:r>
              <a:rPr lang="it" sz="215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creditore</a:t>
            </a:r>
            <a:r>
              <a:rPr lang="it" sz="215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. Il debitore ha chiesto un prestito al creditore e deve restituire i soldi che gli sono stati prestati.</a:t>
            </a:r>
            <a:endParaRPr sz="23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2175" y="1258400"/>
            <a:ext cx="4230550" cy="365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196275"/>
            <a:ext cx="8520600" cy="73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1"/>
              <a:buFont typeface="Arial"/>
              <a:buNone/>
            </a:pPr>
            <a:r>
              <a:rPr lang="it" sz="4300">
                <a:solidFill>
                  <a:srgbClr val="FF0000"/>
                </a:solidFill>
                <a:latin typeface="Ewert"/>
                <a:ea typeface="Ewert"/>
                <a:cs typeface="Ewert"/>
                <a:sym typeface="Ewert"/>
              </a:rPr>
              <a:t>L’INDEBITAMENTO</a:t>
            </a:r>
            <a:endParaRPr sz="4300"/>
          </a:p>
        </p:txBody>
      </p:sp>
      <p:sp>
        <p:nvSpPr>
          <p:cNvPr id="68" name="Google Shape;68;p15"/>
          <p:cNvSpPr txBox="1"/>
          <p:nvPr/>
        </p:nvSpPr>
        <p:spPr>
          <a:xfrm>
            <a:off x="96725" y="1335375"/>
            <a:ext cx="5101800" cy="33747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215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Le varie forme di indebitamento:</a:t>
            </a:r>
            <a:endParaRPr sz="215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prestiti: si tratta della forma di finanziamento  concessa dagli istituti di credito bancari.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3000"/>
              </a:spcBef>
              <a:spcAft>
                <a:spcPts val="0"/>
              </a:spcAft>
              <a:buNone/>
            </a:pPr>
            <a:r>
              <a:rPr lang="it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credito al consumo: è una formula di finanziamento legata alla necessità di sostenere l’acquisto di un prodotto.</a:t>
            </a:r>
            <a:endParaRPr sz="15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3000"/>
              </a:spcBef>
              <a:spcAft>
                <a:spcPts val="3000"/>
              </a:spcAft>
              <a:buNone/>
            </a:pPr>
            <a:r>
              <a:rPr lang="it" sz="15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mutui casa: costituiscono generalmente la forma di indebitamento più rilevante per le famiglie italiane, considerato che è quella di maggiore importo.</a:t>
            </a:r>
            <a:endParaRPr sz="1600">
              <a:solidFill>
                <a:srgbClr val="FFFFFF"/>
              </a:solidFill>
            </a:endParaRPr>
          </a:p>
        </p:txBody>
      </p:sp>
      <p:sp>
        <p:nvSpPr>
          <p:cNvPr id="69" name="Google Shape;69;p15"/>
          <p:cNvSpPr txBox="1"/>
          <p:nvPr/>
        </p:nvSpPr>
        <p:spPr>
          <a:xfrm>
            <a:off x="5913650" y="935175"/>
            <a:ext cx="7338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Comprare attraverso forme di indebitamento è ormai la normalità :  sovraindebitamento. | STUDIO VAIRO &amp; PARTNERS"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23300" y="1837200"/>
            <a:ext cx="3760800" cy="1928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142450"/>
            <a:ext cx="8520600" cy="82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4300">
                <a:solidFill>
                  <a:srgbClr val="FF0000"/>
                </a:solidFill>
                <a:latin typeface="Ewert"/>
                <a:ea typeface="Ewert"/>
                <a:cs typeface="Ewert"/>
                <a:sym typeface="Ewert"/>
              </a:rPr>
              <a:t>L’INDEBITAMENTO</a:t>
            </a:r>
            <a:endParaRPr sz="4120">
              <a:solidFill>
                <a:srgbClr val="FF0000"/>
              </a:solidFill>
              <a:latin typeface="Ewert"/>
              <a:ea typeface="Ewert"/>
              <a:cs typeface="Ewert"/>
              <a:sym typeface="Ewert"/>
            </a:endParaRPr>
          </a:p>
        </p:txBody>
      </p:sp>
      <p:sp>
        <p:nvSpPr>
          <p:cNvPr id="76" name="Google Shape;76;p16"/>
          <p:cNvSpPr txBox="1"/>
          <p:nvPr/>
        </p:nvSpPr>
        <p:spPr>
          <a:xfrm>
            <a:off x="495100" y="962650"/>
            <a:ext cx="4077000" cy="36633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FF0000"/>
                </a:solidFill>
                <a:highlight>
                  <a:srgbClr val="000000"/>
                </a:highlight>
                <a:latin typeface="Comic Sans MS"/>
                <a:ea typeface="Comic Sans MS"/>
                <a:cs typeface="Comic Sans MS"/>
                <a:sym typeface="Comic Sans MS"/>
              </a:rPr>
              <a:t>I problemi dell’indebitamento :</a:t>
            </a:r>
            <a:endParaRPr sz="1600">
              <a:solidFill>
                <a:srgbClr val="FFFFFF"/>
              </a:solidFill>
              <a:highlight>
                <a:srgbClr val="000000"/>
              </a:highlight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 il debitore, però, l’indebitamento potrebbe rappresentare un problema se non è tenuto “a bada”. Quando, infatti, l’importo delle rate diventa eccessivo per le proprie reali possibilità di rimborso, e non si ha del patrimonio prontamente liquidabile con cui intervenire, si finisce in una condizione di </a:t>
            </a:r>
            <a:r>
              <a:rPr b="1" lang="it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sovraindebitamento </a:t>
            </a:r>
            <a:r>
              <a:rPr lang="it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che, il più delle volte, viene aggravata da condizioni straordinarie e non pianificate: si pensi alla perdita del proprio posto di lavoro, a una malattia o a spese familiari impreviste.</a:t>
            </a:r>
            <a:endParaRPr sz="23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7" name="Google Shape;7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94025" y="1486350"/>
            <a:ext cx="3527550" cy="217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66725" y="238725"/>
            <a:ext cx="8520600" cy="6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it" sz="3920">
                <a:solidFill>
                  <a:srgbClr val="FF0000"/>
                </a:solidFill>
                <a:latin typeface="Ewert"/>
                <a:ea typeface="Ewert"/>
                <a:cs typeface="Ewert"/>
                <a:sym typeface="Ewert"/>
              </a:rPr>
              <a:t>l’indebitamento</a:t>
            </a:r>
            <a:endParaRPr sz="3920">
              <a:solidFill>
                <a:srgbClr val="FF0000"/>
              </a:solidFill>
              <a:latin typeface="Ewert"/>
              <a:ea typeface="Ewert"/>
              <a:cs typeface="Ewert"/>
              <a:sym typeface="Ewert"/>
            </a:endParaRPr>
          </a:p>
        </p:txBody>
      </p:sp>
      <p:sp>
        <p:nvSpPr>
          <p:cNvPr id="83" name="Google Shape;83;p17"/>
          <p:cNvSpPr txBox="1"/>
          <p:nvPr/>
        </p:nvSpPr>
        <p:spPr>
          <a:xfrm>
            <a:off x="366725" y="1036175"/>
            <a:ext cx="6744300" cy="3963900"/>
          </a:xfrm>
          <a:prstGeom prst="rect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>
                <a:solidFill>
                  <a:srgbClr val="FF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come uscire dall’indebitamento:</a:t>
            </a:r>
            <a:endParaRPr sz="18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Una delle più note e utili è certamente quella introdotta dalla legge n. 3/2012 – non a caso spesso mediaticamente ribattezzata come “legge salva suicidi” – grazie alla quale il debitore può rivolgersi al tribunale per poter omologare un progetto di risoluzione delle proprie difficoltà.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None/>
            </a:pPr>
            <a:r>
              <a:rPr lang="it" sz="1600">
                <a:solidFill>
                  <a:srgbClr val="FFFFFF"/>
                </a:solidFill>
                <a:latin typeface="Comic Sans MS"/>
                <a:ea typeface="Comic Sans MS"/>
                <a:cs typeface="Comic Sans MS"/>
                <a:sym typeface="Comic Sans MS"/>
              </a:rPr>
              <a:t>Considerata la varietà di scelte che il debitore potrebbe effettuare, è tuttavia consigliabile rivolgersi a un professionista nella gestione del sovraindebitamento. </a:t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00">
              <a:solidFill>
                <a:srgbClr val="FF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FFFF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  <mc:AlternateContent>
    <mc:Choice Requires="p14">
      <p:transition spd="slow" p14:dur="1000">
        <p14:flip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