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Pangolin"/>
      <p:regular r:id="rId9"/>
    </p:embeddedFont>
    <p:embeddedFont>
      <p:font typeface="Fascinate Inline"/>
      <p:regular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FascinateInline-regular.fntdata"/><Relationship Id="rId9" Type="http://schemas.openxmlformats.org/officeDocument/2006/relationships/font" Target="fonts/Pangolin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3a1e461a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3a1e461a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3a1e461a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3a1e461a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851250" y="1666550"/>
            <a:ext cx="7265700" cy="170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900">
                <a:latin typeface="Fascinate Inline"/>
                <a:ea typeface="Fascinate Inline"/>
                <a:cs typeface="Fascinate Inline"/>
                <a:sym typeface="Fascinate Inline"/>
              </a:rPr>
              <a:t>Lavoratori dipendenti e lavoratori autonomi</a:t>
            </a:r>
            <a:endParaRPr sz="2900">
              <a:latin typeface="Fascinate Inline"/>
              <a:ea typeface="Fascinate Inline"/>
              <a:cs typeface="Fascinate Inline"/>
              <a:sym typeface="Fascinate Inli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900">
                <a:latin typeface="Fascinate Inline"/>
                <a:ea typeface="Fascinate Inline"/>
                <a:cs typeface="Fascinate Inline"/>
                <a:sym typeface="Fascinate Inline"/>
              </a:rPr>
              <a:t>Gruppo 7 </a:t>
            </a:r>
            <a:endParaRPr sz="2900">
              <a:latin typeface="Fascinate Inline"/>
              <a:ea typeface="Fascinate Inline"/>
              <a:cs typeface="Fascinate Inline"/>
              <a:sym typeface="Fascinate Inline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749400" y="1570700"/>
            <a:ext cx="7469400" cy="1894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51750" y="239800"/>
            <a:ext cx="8440500" cy="44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latin typeface="Fascinate Inline"/>
                <a:ea typeface="Fascinate Inline"/>
                <a:cs typeface="Fascinate Inline"/>
                <a:sym typeface="Fascinate Inline"/>
              </a:rPr>
              <a:t>Lavoratori dipendenti</a:t>
            </a:r>
            <a:endParaRPr sz="2200">
              <a:latin typeface="Fascinate Inline"/>
              <a:ea typeface="Fascinate Inline"/>
              <a:cs typeface="Fascinate Inline"/>
              <a:sym typeface="Fascinate Inlin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50">
                <a:solidFill>
                  <a:srgbClr val="49535D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Sono lavoratori dipendenti (o lavoratori subordinati) coloro che si impegnano, per effetto di un contratto, in cambio di una retribuzione (stipendio), a prestare il proprio lavoro intellettuale o manuale alle dipendenze e sotto la direzione di un soggetto detto “datore di lavoro”. Costui impartisce le istruzioni al dipendente e s'impegna a fornirgli le materie prime e gli strumenti necessari allo svolgimento della prestazione lavorativa.</a:t>
            </a:r>
            <a:endParaRPr sz="1350">
              <a:solidFill>
                <a:srgbClr val="49535D"/>
              </a:solidFill>
              <a:highlight>
                <a:srgbClr val="FFFFFF"/>
              </a:highlight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t" sz="1350">
                <a:solidFill>
                  <a:srgbClr val="49535D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Tutti i lavoratori dipendenti:</a:t>
            </a:r>
            <a:endParaRPr sz="1350">
              <a:solidFill>
                <a:srgbClr val="49535D"/>
              </a:solidFill>
              <a:highlight>
                <a:srgbClr val="FFFFFF"/>
              </a:highlight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t" sz="1350">
                <a:solidFill>
                  <a:srgbClr val="49535D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-Datore di lavoro</a:t>
            </a:r>
            <a:endParaRPr sz="1350">
              <a:solidFill>
                <a:srgbClr val="49535D"/>
              </a:solidFill>
              <a:highlight>
                <a:srgbClr val="FFFFFF"/>
              </a:highlight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t" sz="1350">
                <a:solidFill>
                  <a:srgbClr val="49535D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-Contratto di lavoro</a:t>
            </a:r>
            <a:endParaRPr sz="1350">
              <a:solidFill>
                <a:srgbClr val="49535D"/>
              </a:solidFill>
              <a:highlight>
                <a:srgbClr val="FFFFFF"/>
              </a:highlight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t" sz="1350">
                <a:solidFill>
                  <a:srgbClr val="49535D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-Busta paga</a:t>
            </a:r>
            <a:endParaRPr sz="1350">
              <a:solidFill>
                <a:srgbClr val="49535D"/>
              </a:solidFill>
              <a:highlight>
                <a:srgbClr val="FFFFFF"/>
              </a:highlight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50">
                <a:solidFill>
                  <a:srgbClr val="49535D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-il CUD( Certificazione Unica dei redditi) </a:t>
            </a:r>
            <a:endParaRPr sz="1350">
              <a:solidFill>
                <a:srgbClr val="49535D"/>
              </a:solidFill>
              <a:highlight>
                <a:srgbClr val="FFFFFF"/>
              </a:highlight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Fascinate Inline"/>
              <a:ea typeface="Fascinate Inline"/>
              <a:cs typeface="Fascinate Inline"/>
              <a:sym typeface="Fascinate Inline"/>
            </a:endParaRPr>
          </a:p>
        </p:txBody>
      </p:sp>
      <p:pic>
        <p:nvPicPr>
          <p:cNvPr descr="Obblighi del lavoratore dipendente in caso di malattia"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575" y="3348050"/>
            <a:ext cx="2600325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9100" y="1711650"/>
            <a:ext cx="4191898" cy="2595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335700" y="299750"/>
            <a:ext cx="8368800" cy="46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latin typeface="Fascinate Inline"/>
                <a:ea typeface="Fascinate Inline"/>
                <a:cs typeface="Fascinate Inline"/>
                <a:sym typeface="Fascinate Inline"/>
              </a:rPr>
              <a:t>Lavoratori autonomi</a:t>
            </a:r>
            <a:endParaRPr sz="2200">
              <a:latin typeface="Fascinate Inline"/>
              <a:ea typeface="Fascinate Inline"/>
              <a:cs typeface="Fascinate Inline"/>
              <a:sym typeface="Fascinate Inli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latin typeface="Pangolin"/>
                <a:ea typeface="Pangolin"/>
                <a:cs typeface="Pangolin"/>
                <a:sym typeface="Pangolin"/>
              </a:rPr>
              <a:t>Il lavoratore autonomo è un artigiano che svolge la propria attività da solo che compie un’opera o un servizio con gestione a proprio rischio. Il lavoratore autonomo non è obbligato ad osservare un orario di lavoro. Il pagamento della prestazione è riferito al valore dell’opera o del servizio e non al tempo impiegato. Alcuni esempi di lavori sono:lavori idraulici, lavori elettrici, pittura interna, rivestimenti, manutenzione di infissi,</a:t>
            </a:r>
            <a:r>
              <a:rPr lang="it" sz="1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manutenzione di </a:t>
            </a:r>
            <a:r>
              <a:rPr lang="it" sz="1800">
                <a:latin typeface="Pangolin"/>
                <a:ea typeface="Pangolin"/>
                <a:cs typeface="Pangolin"/>
                <a:sym typeface="Pangolin"/>
              </a:rPr>
              <a:t> balaustre, </a:t>
            </a:r>
            <a:r>
              <a:rPr lang="it" sz="1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manutenzione di </a:t>
            </a:r>
            <a:r>
              <a:rPr lang="it" sz="1800">
                <a:latin typeface="Pangolin"/>
                <a:ea typeface="Pangolin"/>
                <a:cs typeface="Pangolin"/>
                <a:sym typeface="Pangolin"/>
              </a:rPr>
              <a:t>ringhiere e  piccoli lavori edili.</a:t>
            </a:r>
            <a:endParaRPr sz="115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0450" y="2457850"/>
            <a:ext cx="2510875" cy="251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700" y="2457850"/>
            <a:ext cx="2510875" cy="251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1750" y="2571750"/>
            <a:ext cx="2510875" cy="251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