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Indie Flower"/>
      <p:regular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1" Type="http://schemas.openxmlformats.org/officeDocument/2006/relationships/font" Target="fonts/IndieFlower-regular.fnt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d128cd5fe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d128cd5fe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d128cd5fe6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d128cd5fe6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128cd5fe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128cd5fe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7afd51e1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afd51e1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1948900" y="1858500"/>
            <a:ext cx="54852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4300">
                <a:highlight>
                  <a:srgbClr val="FFFFFF"/>
                </a:highlight>
                <a:latin typeface="Indie Flower"/>
                <a:ea typeface="Indie Flower"/>
                <a:cs typeface="Indie Flower"/>
                <a:sym typeface="Indie Flower"/>
              </a:rPr>
              <a:t>ENTRATE ED USCITE</a:t>
            </a:r>
            <a:endParaRPr b="1" sz="4300">
              <a:highlight>
                <a:srgbClr val="FFFFFF"/>
              </a:highlight>
              <a:latin typeface="Indie Flower"/>
              <a:ea typeface="Indie Flower"/>
              <a:cs typeface="Indie Flower"/>
              <a:sym typeface="Indie Flowe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2">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1900"/>
                                        <p:tgtEl>
                                          <p:spTgt spid="5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sp>
        <p:nvSpPr>
          <p:cNvPr id="59" name="Google Shape;59;p14"/>
          <p:cNvSpPr txBox="1"/>
          <p:nvPr>
            <p:ph type="title"/>
          </p:nvPr>
        </p:nvSpPr>
        <p:spPr>
          <a:xfrm>
            <a:off x="311700" y="445025"/>
            <a:ext cx="8520600" cy="876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it" sz="4311">
                <a:solidFill>
                  <a:srgbClr val="CC0000"/>
                </a:solidFill>
                <a:latin typeface="Indie Flower"/>
                <a:ea typeface="Indie Flower"/>
                <a:cs typeface="Indie Flower"/>
                <a:sym typeface="Indie Flower"/>
              </a:rPr>
              <a:t>ENTRATE=GUADAGNO</a:t>
            </a:r>
            <a:endParaRPr b="1" sz="4311">
              <a:solidFill>
                <a:srgbClr val="CC0000"/>
              </a:solidFill>
              <a:latin typeface="Indie Flower"/>
              <a:ea typeface="Indie Flower"/>
              <a:cs typeface="Indie Flower"/>
              <a:sym typeface="Indie Flower"/>
            </a:endParaRPr>
          </a:p>
        </p:txBody>
      </p:sp>
      <p:sp>
        <p:nvSpPr>
          <p:cNvPr id="60" name="Google Shape;60;p14"/>
          <p:cNvSpPr txBox="1"/>
          <p:nvPr/>
        </p:nvSpPr>
        <p:spPr>
          <a:xfrm>
            <a:off x="155350" y="1221350"/>
            <a:ext cx="41547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00">
                <a:highlight>
                  <a:srgbClr val="FFFFFF"/>
                </a:highlight>
                <a:latin typeface="Indie Flower"/>
                <a:ea typeface="Indie Flower"/>
                <a:cs typeface="Indie Flower"/>
                <a:sym typeface="Indie Flower"/>
              </a:rPr>
              <a:t>Le entrate sono il guadagno, ovvero i soldi che ti arrivano quando vendi qualcosa oppure quando presti un servizio, questo avviene soprattutto quando lavori. Il numero di entrate è diverso dal tipo di lavoro (es. una persona che lavora in fabbrica prende un numero di entrate più alto rispetto alla persona che lavora in un negozio). Questo numero dipende anche da quante ore lavori e quanto produci in queste ore.</a:t>
            </a:r>
            <a:endParaRPr b="1" sz="2100">
              <a:highlight>
                <a:srgbClr val="FFFFFF"/>
              </a:highlight>
              <a:latin typeface="Indie Flower"/>
              <a:ea typeface="Indie Flower"/>
              <a:cs typeface="Indie Flower"/>
              <a:sym typeface="Indie Flower"/>
            </a:endParaRPr>
          </a:p>
        </p:txBody>
      </p:sp>
      <p:pic>
        <p:nvPicPr>
          <p:cNvPr id="61" name="Google Shape;61;p14"/>
          <p:cNvPicPr preferRelativeResize="0"/>
          <p:nvPr/>
        </p:nvPicPr>
        <p:blipFill>
          <a:blip r:embed="rId4">
            <a:alphaModFix/>
          </a:blip>
          <a:stretch>
            <a:fillRect/>
          </a:stretch>
        </p:blipFill>
        <p:spPr>
          <a:xfrm>
            <a:off x="4462450" y="1474325"/>
            <a:ext cx="4529150" cy="3019434"/>
          </a:xfrm>
          <a:prstGeom prst="rect">
            <a:avLst/>
          </a:prstGeom>
          <a:noFill/>
          <a:ln>
            <a:noFill/>
          </a:ln>
        </p:spPr>
      </p:pic>
    </p:spTree>
  </p:cSld>
  <p:clrMapOvr>
    <a:masterClrMapping/>
  </p:clrMapOvr>
  <mc:AlternateContent>
    <mc:Choice Requires="p14">
      <p:transition spd="slow" p14:dur="2300">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 presetSubtype="1">
                                  <p:stCondLst>
                                    <p:cond delay="0"/>
                                  </p:stCondLst>
                                  <p:childTnLst>
                                    <p:anim calcmode="lin" valueType="num">
                                      <p:cBhvr additive="base">
                                        <p:cTn dur="2500"/>
                                        <p:tgtEl>
                                          <p:spTgt spid="59"/>
                                        </p:tgtEl>
                                        <p:attrNameLst>
                                          <p:attrName>ppt_y</p:attrName>
                                        </p:attrNameLst>
                                      </p:cBhvr>
                                      <p:tavLst>
                                        <p:tav fmla="" tm="0">
                                          <p:val>
                                            <p:strVal val="#ppt_y"/>
                                          </p:val>
                                        </p:tav>
                                        <p:tav fmla="" tm="100000">
                                          <p:val>
                                            <p:strVal val="#ppt_y-1"/>
                                          </p:val>
                                        </p:tav>
                                      </p:tavLst>
                                    </p:anim>
                                    <p:set>
                                      <p:cBhvr>
                                        <p:cTn dur="1" fill="hold">
                                          <p:stCondLst>
                                            <p:cond delay="2500"/>
                                          </p:stCondLst>
                                        </p:cTn>
                                        <p:tgtEl>
                                          <p:spTgt spid="59"/>
                                        </p:tgtEl>
                                        <p:attrNameLst>
                                          <p:attrName>style.visibility</p:attrName>
                                        </p:attrNameLst>
                                      </p:cBhvr>
                                      <p:to>
                                        <p:strVal val="hidden"/>
                                      </p:to>
                                    </p:set>
                                  </p:childTnLst>
                                </p:cTn>
                              </p:par>
                            </p:childTnLst>
                          </p:cTn>
                        </p:par>
                        <p:par>
                          <p:cTn fill="hold">
                            <p:stCondLst>
                              <p:cond delay="2500"/>
                            </p:stCondLst>
                            <p:childTnLst>
                              <p:par>
                                <p:cTn fill="hold" nodeType="afterEffect" presetClass="exit" presetID="2" presetSubtype="8">
                                  <p:stCondLst>
                                    <p:cond delay="0"/>
                                  </p:stCondLst>
                                  <p:childTnLst>
                                    <p:anim calcmode="lin" valueType="num">
                                      <p:cBhvr additive="base">
                                        <p:cTn dur="1900"/>
                                        <p:tgtEl>
                                          <p:spTgt spid="60">
                                            <p:txEl>
                                              <p:pRg end="0" st="0"/>
                                            </p:txEl>
                                          </p:spTgt>
                                        </p:tgtEl>
                                        <p:attrNameLst>
                                          <p:attrName>ppt_x</p:attrName>
                                        </p:attrNameLst>
                                      </p:cBhvr>
                                      <p:tavLst>
                                        <p:tav fmla="" tm="0">
                                          <p:val>
                                            <p:strVal val="#ppt_x"/>
                                          </p:val>
                                        </p:tav>
                                        <p:tav fmla="" tm="100000">
                                          <p:val>
                                            <p:strVal val="#ppt_x-1"/>
                                          </p:val>
                                        </p:tav>
                                      </p:tavLst>
                                    </p:anim>
                                    <p:set>
                                      <p:cBhvr>
                                        <p:cTn dur="1" fill="hold">
                                          <p:stCondLst>
                                            <p:cond delay="1900"/>
                                          </p:stCondLst>
                                        </p:cTn>
                                        <p:tgtEl>
                                          <p:spTgt spid="60">
                                            <p:txEl>
                                              <p:pRg end="0" st="0"/>
                                            </p:txEl>
                                          </p:spTgt>
                                        </p:tgtEl>
                                        <p:attrNameLst>
                                          <p:attrName>style.visibility</p:attrName>
                                        </p:attrNameLst>
                                      </p:cBhvr>
                                      <p:to>
                                        <p:strVal val="hidden"/>
                                      </p:to>
                                    </p:set>
                                  </p:childTnLst>
                                </p:cTn>
                              </p:par>
                            </p:childTnLst>
                          </p:cTn>
                        </p:par>
                        <p:par>
                          <p:cTn fill="hold">
                            <p:stCondLst>
                              <p:cond delay="4400"/>
                            </p:stCondLst>
                            <p:childTnLst>
                              <p:par>
                                <p:cTn fill="hold" nodeType="afterEffect" presetClass="exit" presetID="2" presetSubtype="2">
                                  <p:stCondLst>
                                    <p:cond delay="0"/>
                                  </p:stCondLst>
                                  <p:childTnLst>
                                    <p:anim calcmode="lin" valueType="num">
                                      <p:cBhvr additive="base">
                                        <p:cTn dur="2000"/>
                                        <p:tgtEl>
                                          <p:spTgt spid="61"/>
                                        </p:tgtEl>
                                        <p:attrNameLst>
                                          <p:attrName>ppt_x</p:attrName>
                                        </p:attrNameLst>
                                      </p:cBhvr>
                                      <p:tavLst>
                                        <p:tav fmla="" tm="0">
                                          <p:val>
                                            <p:strVal val="#ppt_x"/>
                                          </p:val>
                                        </p:tav>
                                        <p:tav fmla="" tm="100000">
                                          <p:val>
                                            <p:strVal val="#ppt_x+1"/>
                                          </p:val>
                                        </p:tav>
                                      </p:tavLst>
                                    </p:anim>
                                    <p:set>
                                      <p:cBhvr>
                                        <p:cTn dur="1" fill="hold">
                                          <p:stCondLst>
                                            <p:cond delay="2000"/>
                                          </p:stCondLst>
                                        </p:cTn>
                                        <p:tgtEl>
                                          <p:spTgt spid="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nvSpPr>
        <p:spPr>
          <a:xfrm>
            <a:off x="2029275" y="391800"/>
            <a:ext cx="6138000" cy="61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7" name="Google Shape;67;p15"/>
          <p:cNvSpPr txBox="1"/>
          <p:nvPr/>
        </p:nvSpPr>
        <p:spPr>
          <a:xfrm>
            <a:off x="2551650" y="462125"/>
            <a:ext cx="63591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4300">
                <a:solidFill>
                  <a:srgbClr val="CC0000"/>
                </a:solidFill>
                <a:latin typeface="Indie Flower"/>
                <a:ea typeface="Indie Flower"/>
                <a:cs typeface="Indie Flower"/>
                <a:sym typeface="Indie Flower"/>
              </a:rPr>
              <a:t>USCITA=SPESE</a:t>
            </a:r>
            <a:endParaRPr b="1" sz="4300">
              <a:solidFill>
                <a:srgbClr val="CC0000"/>
              </a:solidFill>
              <a:latin typeface="Indie Flower"/>
              <a:ea typeface="Indie Flower"/>
              <a:cs typeface="Indie Flower"/>
              <a:sym typeface="Indie Flower"/>
            </a:endParaRPr>
          </a:p>
        </p:txBody>
      </p:sp>
      <p:sp>
        <p:nvSpPr>
          <p:cNvPr id="68" name="Google Shape;68;p15"/>
          <p:cNvSpPr/>
          <p:nvPr/>
        </p:nvSpPr>
        <p:spPr>
          <a:xfrm rot="1681411">
            <a:off x="1567207" y="1097439"/>
            <a:ext cx="743241" cy="1396430"/>
          </a:xfrm>
          <a:prstGeom prst="downArrow">
            <a:avLst>
              <a:gd fmla="val 50000" name="adj1"/>
              <a:gd fmla="val 50000" name="adj2"/>
            </a:avLst>
          </a:prstGeom>
          <a:solidFill>
            <a:srgbClr val="FF99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5"/>
          <p:cNvSpPr txBox="1"/>
          <p:nvPr/>
        </p:nvSpPr>
        <p:spPr>
          <a:xfrm>
            <a:off x="3104175" y="1308725"/>
            <a:ext cx="24411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000">
                <a:highlight>
                  <a:srgbClr val="FFFFFF"/>
                </a:highlight>
                <a:latin typeface="Indie Flower"/>
                <a:ea typeface="Indie Flower"/>
                <a:cs typeface="Indie Flower"/>
                <a:sym typeface="Indie Flower"/>
              </a:rPr>
              <a:t>SI DIVIDONO IN:</a:t>
            </a:r>
            <a:endParaRPr b="1" sz="2000">
              <a:highlight>
                <a:srgbClr val="FFFFFF"/>
              </a:highlight>
              <a:latin typeface="Indie Flower"/>
              <a:ea typeface="Indie Flower"/>
              <a:cs typeface="Indie Flower"/>
              <a:sym typeface="Indie Flower"/>
            </a:endParaRPr>
          </a:p>
        </p:txBody>
      </p:sp>
      <p:sp>
        <p:nvSpPr>
          <p:cNvPr id="70" name="Google Shape;70;p15"/>
          <p:cNvSpPr/>
          <p:nvPr/>
        </p:nvSpPr>
        <p:spPr>
          <a:xfrm rot="-1330388">
            <a:off x="5274320" y="1112784"/>
            <a:ext cx="781385" cy="1455694"/>
          </a:xfrm>
          <a:prstGeom prst="downArrow">
            <a:avLst>
              <a:gd fmla="val 50000" name="adj1"/>
              <a:gd fmla="val 50000" name="adj2"/>
            </a:avLst>
          </a:prstGeom>
          <a:solidFill>
            <a:srgbClr val="FF9900"/>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nvSpPr>
        <p:spPr>
          <a:xfrm>
            <a:off x="914175" y="2431100"/>
            <a:ext cx="2049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highlight>
                  <a:srgbClr val="FFFFFF"/>
                </a:highlight>
                <a:latin typeface="Indie Flower"/>
                <a:ea typeface="Indie Flower"/>
                <a:cs typeface="Indie Flower"/>
                <a:sym typeface="Indie Flower"/>
              </a:rPr>
              <a:t>FONDAMENTALI</a:t>
            </a:r>
            <a:endParaRPr b="1" sz="1800">
              <a:highlight>
                <a:srgbClr val="FFFFFF"/>
              </a:highlight>
              <a:latin typeface="Indie Flower"/>
              <a:ea typeface="Indie Flower"/>
              <a:cs typeface="Indie Flower"/>
              <a:sym typeface="Indie Flower"/>
            </a:endParaRPr>
          </a:p>
        </p:txBody>
      </p:sp>
      <p:sp>
        <p:nvSpPr>
          <p:cNvPr id="72" name="Google Shape;72;p15"/>
          <p:cNvSpPr txBox="1"/>
          <p:nvPr/>
        </p:nvSpPr>
        <p:spPr>
          <a:xfrm>
            <a:off x="5475025" y="2491375"/>
            <a:ext cx="2230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highlight>
                  <a:srgbClr val="FFFFFF"/>
                </a:highlight>
                <a:latin typeface="Indie Flower"/>
                <a:ea typeface="Indie Flower"/>
                <a:cs typeface="Indie Flower"/>
                <a:sym typeface="Indie Flower"/>
              </a:rPr>
              <a:t>SUPERFLUE</a:t>
            </a:r>
            <a:endParaRPr b="1" sz="1800">
              <a:highlight>
                <a:srgbClr val="FFFFFF"/>
              </a:highlight>
              <a:latin typeface="Indie Flower"/>
              <a:ea typeface="Indie Flower"/>
              <a:cs typeface="Indie Flower"/>
              <a:sym typeface="Indie Flower"/>
            </a:endParaRPr>
          </a:p>
        </p:txBody>
      </p:sp>
      <p:cxnSp>
        <p:nvCxnSpPr>
          <p:cNvPr id="73" name="Google Shape;73;p15"/>
          <p:cNvCxnSpPr/>
          <p:nvPr/>
        </p:nvCxnSpPr>
        <p:spPr>
          <a:xfrm>
            <a:off x="1486800" y="2775075"/>
            <a:ext cx="20100" cy="522300"/>
          </a:xfrm>
          <a:prstGeom prst="straightConnector1">
            <a:avLst/>
          </a:prstGeom>
          <a:noFill/>
          <a:ln cap="flat" cmpd="sng" w="38100">
            <a:solidFill>
              <a:srgbClr val="000000"/>
            </a:solidFill>
            <a:prstDash val="solid"/>
            <a:round/>
            <a:headEnd len="med" w="med" type="none"/>
            <a:tailEnd len="med" w="med" type="stealth"/>
          </a:ln>
        </p:spPr>
      </p:cxnSp>
      <p:cxnSp>
        <p:nvCxnSpPr>
          <p:cNvPr id="74" name="Google Shape;74;p15"/>
          <p:cNvCxnSpPr/>
          <p:nvPr/>
        </p:nvCxnSpPr>
        <p:spPr>
          <a:xfrm>
            <a:off x="5987350" y="2892800"/>
            <a:ext cx="10200" cy="642900"/>
          </a:xfrm>
          <a:prstGeom prst="straightConnector1">
            <a:avLst/>
          </a:prstGeom>
          <a:noFill/>
          <a:ln cap="flat" cmpd="sng" w="38100">
            <a:solidFill>
              <a:srgbClr val="000000"/>
            </a:solidFill>
            <a:prstDash val="solid"/>
            <a:round/>
            <a:headEnd len="med" w="med" type="none"/>
            <a:tailEnd len="med" w="med" type="stealth"/>
          </a:ln>
        </p:spPr>
      </p:cxnSp>
      <p:sp>
        <p:nvSpPr>
          <p:cNvPr id="75" name="Google Shape;75;p15"/>
          <p:cNvSpPr txBox="1"/>
          <p:nvPr/>
        </p:nvSpPr>
        <p:spPr>
          <a:xfrm>
            <a:off x="703225" y="3297375"/>
            <a:ext cx="30741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highlight>
                  <a:srgbClr val="FFFFFF"/>
                </a:highlight>
                <a:latin typeface="Indie Flower"/>
                <a:ea typeface="Indie Flower"/>
                <a:cs typeface="Indie Flower"/>
                <a:sym typeface="Indie Flower"/>
              </a:rPr>
              <a:t>AD ESEMPIO:</a:t>
            </a:r>
            <a:endParaRPr b="1" sz="1800">
              <a:highlight>
                <a:srgbClr val="FFFFFF"/>
              </a:highlight>
              <a:latin typeface="Indie Flower"/>
              <a:ea typeface="Indie Flower"/>
              <a:cs typeface="Indie Flower"/>
              <a:sym typeface="Indie Flower"/>
            </a:endParaRPr>
          </a:p>
          <a:p>
            <a:pPr indent="-342900" lvl="0" marL="457200" rtl="0" algn="l">
              <a:spcBef>
                <a:spcPts val="0"/>
              </a:spcBef>
              <a:spcAft>
                <a:spcPts val="0"/>
              </a:spcAft>
              <a:buSzPts val="1800"/>
              <a:buFont typeface="Indie Flower"/>
              <a:buChar char="-"/>
            </a:pPr>
            <a:r>
              <a:rPr b="1" lang="it" sz="1800">
                <a:highlight>
                  <a:srgbClr val="FFFFFF"/>
                </a:highlight>
                <a:latin typeface="Indie Flower"/>
                <a:ea typeface="Indie Flower"/>
                <a:cs typeface="Indie Flower"/>
                <a:sym typeface="Indie Flower"/>
              </a:rPr>
              <a:t>MEDICINE</a:t>
            </a:r>
            <a:endParaRPr b="1" sz="1800">
              <a:highlight>
                <a:srgbClr val="FFFFFF"/>
              </a:highlight>
              <a:latin typeface="Indie Flower"/>
              <a:ea typeface="Indie Flower"/>
              <a:cs typeface="Indie Flower"/>
              <a:sym typeface="Indie Flower"/>
            </a:endParaRPr>
          </a:p>
          <a:p>
            <a:pPr indent="-342900" lvl="0" marL="457200" rtl="0" algn="l">
              <a:spcBef>
                <a:spcPts val="0"/>
              </a:spcBef>
              <a:spcAft>
                <a:spcPts val="0"/>
              </a:spcAft>
              <a:buSzPts val="1800"/>
              <a:buFont typeface="Indie Flower"/>
              <a:buChar char="-"/>
            </a:pPr>
            <a:r>
              <a:rPr b="1" lang="it" sz="1800">
                <a:highlight>
                  <a:srgbClr val="FFFFFF"/>
                </a:highlight>
                <a:latin typeface="Indie Flower"/>
                <a:ea typeface="Indie Flower"/>
                <a:cs typeface="Indie Flower"/>
                <a:sym typeface="Indie Flower"/>
              </a:rPr>
              <a:t>CIBO</a:t>
            </a:r>
            <a:endParaRPr b="1" sz="1800">
              <a:highlight>
                <a:srgbClr val="FFFFFF"/>
              </a:highlight>
              <a:latin typeface="Indie Flower"/>
              <a:ea typeface="Indie Flower"/>
              <a:cs typeface="Indie Flower"/>
              <a:sym typeface="Indie Flower"/>
            </a:endParaRPr>
          </a:p>
          <a:p>
            <a:pPr indent="-342900" lvl="0" marL="457200" rtl="0" algn="l">
              <a:spcBef>
                <a:spcPts val="0"/>
              </a:spcBef>
              <a:spcAft>
                <a:spcPts val="0"/>
              </a:spcAft>
              <a:buSzPts val="1800"/>
              <a:buFont typeface="Indie Flower"/>
              <a:buChar char="-"/>
            </a:pPr>
            <a:r>
              <a:rPr b="1" lang="it" sz="1800">
                <a:highlight>
                  <a:srgbClr val="FFFFFF"/>
                </a:highlight>
                <a:latin typeface="Indie Flower"/>
                <a:ea typeface="Indie Flower"/>
                <a:cs typeface="Indie Flower"/>
                <a:sym typeface="Indie Flower"/>
              </a:rPr>
              <a:t>L’OSPEDALE</a:t>
            </a:r>
            <a:endParaRPr b="1" sz="1800">
              <a:highlight>
                <a:srgbClr val="FFFFFF"/>
              </a:highlight>
              <a:latin typeface="Indie Flower"/>
              <a:ea typeface="Indie Flower"/>
              <a:cs typeface="Indie Flower"/>
              <a:sym typeface="Indie Flower"/>
            </a:endParaRPr>
          </a:p>
          <a:p>
            <a:pPr indent="-342900" lvl="0" marL="457200" rtl="0" algn="l">
              <a:spcBef>
                <a:spcPts val="0"/>
              </a:spcBef>
              <a:spcAft>
                <a:spcPts val="0"/>
              </a:spcAft>
              <a:buSzPts val="1800"/>
              <a:buFont typeface="Indie Flower"/>
              <a:buChar char="-"/>
            </a:pPr>
            <a:r>
              <a:rPr b="1" lang="it" sz="1800">
                <a:highlight>
                  <a:srgbClr val="FFFFFF"/>
                </a:highlight>
                <a:latin typeface="Indie Flower"/>
                <a:ea typeface="Indie Flower"/>
                <a:cs typeface="Indie Flower"/>
                <a:sym typeface="Indie Flower"/>
              </a:rPr>
              <a:t>LIBRI SCOLASTICI</a:t>
            </a:r>
            <a:endParaRPr b="1" sz="1800">
              <a:highlight>
                <a:srgbClr val="FFFFFF"/>
              </a:highlight>
              <a:latin typeface="Indie Flower"/>
              <a:ea typeface="Indie Flower"/>
              <a:cs typeface="Indie Flower"/>
              <a:sym typeface="Indie Flower"/>
            </a:endParaRPr>
          </a:p>
        </p:txBody>
      </p:sp>
      <p:sp>
        <p:nvSpPr>
          <p:cNvPr id="76" name="Google Shape;76;p15"/>
          <p:cNvSpPr txBox="1"/>
          <p:nvPr/>
        </p:nvSpPr>
        <p:spPr>
          <a:xfrm>
            <a:off x="5264050" y="3882225"/>
            <a:ext cx="27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 name="Google Shape;77;p15"/>
          <p:cNvSpPr txBox="1"/>
          <p:nvPr/>
        </p:nvSpPr>
        <p:spPr>
          <a:xfrm>
            <a:off x="4037575" y="3535700"/>
            <a:ext cx="51051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highlight>
                  <a:srgbClr val="FFFFFF"/>
                </a:highlight>
                <a:latin typeface="Indie Flower"/>
                <a:ea typeface="Indie Flower"/>
                <a:cs typeface="Indie Flower"/>
                <a:sym typeface="Indie Flower"/>
              </a:rPr>
              <a:t>AD ESEMPIO:</a:t>
            </a:r>
            <a:endParaRPr b="1" sz="1800">
              <a:highlight>
                <a:srgbClr val="FFFFFF"/>
              </a:highlight>
              <a:latin typeface="Indie Flower"/>
              <a:ea typeface="Indie Flower"/>
              <a:cs typeface="Indie Flower"/>
              <a:sym typeface="Indie Flower"/>
            </a:endParaRPr>
          </a:p>
          <a:p>
            <a:pPr indent="-342900" lvl="0" marL="457200" rtl="0" algn="l">
              <a:spcBef>
                <a:spcPts val="0"/>
              </a:spcBef>
              <a:spcAft>
                <a:spcPts val="0"/>
              </a:spcAft>
              <a:buSzPts val="1800"/>
              <a:buFont typeface="Indie Flower"/>
              <a:buChar char="-"/>
            </a:pPr>
            <a:r>
              <a:rPr b="1" lang="it" sz="1800">
                <a:highlight>
                  <a:srgbClr val="FFFFFF"/>
                </a:highlight>
                <a:latin typeface="Indie Flower"/>
                <a:ea typeface="Indie Flower"/>
                <a:cs typeface="Indie Flower"/>
                <a:sym typeface="Indie Flower"/>
              </a:rPr>
              <a:t>COMPRARE VESTITI ANCHE SE NON SERVONO</a:t>
            </a:r>
            <a:endParaRPr b="1" sz="1800">
              <a:highlight>
                <a:srgbClr val="FFFFFF"/>
              </a:highlight>
              <a:latin typeface="Indie Flower"/>
              <a:ea typeface="Indie Flower"/>
              <a:cs typeface="Indie Flower"/>
              <a:sym typeface="Indie Flower"/>
            </a:endParaRPr>
          </a:p>
          <a:p>
            <a:pPr indent="-342900" lvl="0" marL="457200" rtl="0" algn="l">
              <a:spcBef>
                <a:spcPts val="0"/>
              </a:spcBef>
              <a:spcAft>
                <a:spcPts val="0"/>
              </a:spcAft>
              <a:buSzPts val="1800"/>
              <a:buFont typeface="Indie Flower"/>
              <a:buChar char="-"/>
            </a:pPr>
            <a:r>
              <a:rPr b="1" lang="it" sz="1800">
                <a:highlight>
                  <a:srgbClr val="FFFFFF"/>
                </a:highlight>
                <a:latin typeface="Indie Flower"/>
                <a:ea typeface="Indie Flower"/>
                <a:cs typeface="Indie Flower"/>
                <a:sym typeface="Indie Flower"/>
              </a:rPr>
              <a:t>COMPRARE NUOVA CANCELLERIA OGNI ANNO ANCHE SE SI DEVE ANCORA FINIRE</a:t>
            </a:r>
            <a:endParaRPr b="1" sz="1800">
              <a:highlight>
                <a:srgbClr val="FFFFFF"/>
              </a:highlight>
              <a:latin typeface="Indie Flower"/>
              <a:ea typeface="Indie Flower"/>
              <a:cs typeface="Indie Flower"/>
              <a:sym typeface="Indie Flower"/>
            </a:endParaRPr>
          </a:p>
        </p:txBody>
      </p:sp>
    </p:spTree>
  </p:cSld>
  <p:clrMapOvr>
    <a:masterClrMapping/>
  </p:clrMapOvr>
  <mc:AlternateContent>
    <mc:Choice Requires="p14">
      <p:transition spd="slow" p14:dur="2000">
        <p:push dir="r"/>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67"/>
                                        </p:tgtEl>
                                        <p:attrNameLst>
                                          <p:attrName>style.visibility</p:attrName>
                                        </p:attrNameLst>
                                      </p:cBhvr>
                                      <p:to>
                                        <p:strVal val="visible"/>
                                      </p:to>
                                    </p:set>
                                    <p:anim calcmode="lin" valueType="num">
                                      <p:cBhvr additive="base">
                                        <p:cTn dur="2000"/>
                                        <p:tgtEl>
                                          <p:spTgt spid="67"/>
                                        </p:tgtEl>
                                        <p:attrNameLst>
                                          <p:attrName>ppt_w</p:attrName>
                                        </p:attrNameLst>
                                      </p:cBhvr>
                                      <p:tavLst>
                                        <p:tav fmla="" tm="0">
                                          <p:val>
                                            <p:strVal val="0"/>
                                          </p:val>
                                        </p:tav>
                                        <p:tav fmla="" tm="100000">
                                          <p:val>
                                            <p:strVal val="#ppt_w"/>
                                          </p:val>
                                        </p:tav>
                                      </p:tavLst>
                                    </p:anim>
                                    <p:anim calcmode="lin" valueType="num">
                                      <p:cBhvr additive="base">
                                        <p:cTn dur="2000"/>
                                        <p:tgtEl>
                                          <p:spTgt spid="67"/>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2300"/>
                                        <p:tgtEl>
                                          <p:spTgt spid="69"/>
                                        </p:tgtEl>
                                      </p:cBhvr>
                                    </p:animEffect>
                                  </p:childTnLst>
                                </p:cTn>
                              </p:par>
                            </p:childTnLst>
                          </p:cTn>
                        </p:par>
                        <p:par>
                          <p:cTn fill="hold">
                            <p:stCondLst>
                              <p:cond delay="4300"/>
                            </p:stCondLst>
                            <p:childTnLst>
                              <p:par>
                                <p:cTn fill="hold" nodeType="afterEffect" presetClass="entr" presetID="2" presetSubtype="8">
                                  <p:stCondLst>
                                    <p:cond delay="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2000"/>
                                        <p:tgtEl>
                                          <p:spTgt spid="68"/>
                                        </p:tgtEl>
                                        <p:attrNameLst>
                                          <p:attrName>ppt_x</p:attrName>
                                        </p:attrNameLst>
                                      </p:cBhvr>
                                      <p:tavLst>
                                        <p:tav fmla="" tm="0">
                                          <p:val>
                                            <p:strVal val="#ppt_x-1"/>
                                          </p:val>
                                        </p:tav>
                                        <p:tav fmla="" tm="100000">
                                          <p:val>
                                            <p:strVal val="#ppt_x"/>
                                          </p:val>
                                        </p:tav>
                                      </p:tavLst>
                                    </p:anim>
                                  </p:childTnLst>
                                </p:cTn>
                              </p:par>
                            </p:childTnLst>
                          </p:cTn>
                        </p:par>
                        <p:par>
                          <p:cTn fill="hold">
                            <p:stCondLst>
                              <p:cond delay="6300"/>
                            </p:stCondLst>
                            <p:childTnLst>
                              <p:par>
                                <p:cTn fill="hold" nodeType="afterEffect" presetClass="entr" presetID="2" presetSubtype="2">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additive="base">
                                        <p:cTn dur="2000"/>
                                        <p:tgtEl>
                                          <p:spTgt spid="70"/>
                                        </p:tgtEl>
                                        <p:attrNameLst>
                                          <p:attrName>ppt_x</p:attrName>
                                        </p:attrNameLst>
                                      </p:cBhvr>
                                      <p:tavLst>
                                        <p:tav fmla="" tm="0">
                                          <p:val>
                                            <p:strVal val="#ppt_x+1"/>
                                          </p:val>
                                        </p:tav>
                                        <p:tav fmla="" tm="100000">
                                          <p:val>
                                            <p:strVal val="#ppt_x"/>
                                          </p:val>
                                        </p:tav>
                                      </p:tavLst>
                                    </p:anim>
                                  </p:childTnLst>
                                </p:cTn>
                              </p:par>
                            </p:childTnLst>
                          </p:cTn>
                        </p:par>
                        <p:par>
                          <p:cTn fill="hold">
                            <p:stCondLst>
                              <p:cond delay="830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2000"/>
                                        <p:tgtEl>
                                          <p:spTgt spid="72"/>
                                        </p:tgtEl>
                                      </p:cBhvr>
                                    </p:animEffect>
                                  </p:childTnLst>
                                </p:cTn>
                              </p:par>
                            </p:childTnLst>
                          </p:cTn>
                        </p:par>
                        <p:par>
                          <p:cTn fill="hold">
                            <p:stCondLst>
                              <p:cond delay="10300"/>
                            </p:stCondLst>
                            <p:childTnLst>
                              <p:par>
                                <p:cTn fill="hold" nodeType="after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2000"/>
                                        <p:tgtEl>
                                          <p:spTgt spid="71"/>
                                        </p:tgtEl>
                                      </p:cBhvr>
                                    </p:animEffect>
                                  </p:childTnLst>
                                </p:cTn>
                              </p:par>
                            </p:childTnLst>
                          </p:cTn>
                        </p:par>
                        <p:par>
                          <p:cTn fill="hold">
                            <p:stCondLst>
                              <p:cond delay="12300"/>
                            </p:stCondLst>
                            <p:childTnLst>
                              <p:par>
                                <p:cTn fill="hold" nodeType="afterEffect" presetClass="entr" presetID="23" presetSubtype="16">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p:tgtEl>
                                          <p:spTgt spid="74"/>
                                        </p:tgtEl>
                                        <p:attrNameLst>
                                          <p:attrName>ppt_w</p:attrName>
                                        </p:attrNameLst>
                                      </p:cBhvr>
                                      <p:tavLst>
                                        <p:tav fmla="" tm="0">
                                          <p:val>
                                            <p:strVal val="0"/>
                                          </p:val>
                                        </p:tav>
                                        <p:tav fmla="" tm="100000">
                                          <p:val>
                                            <p:strVal val="#ppt_w"/>
                                          </p:val>
                                        </p:tav>
                                      </p:tavLst>
                                    </p:anim>
                                    <p:anim calcmode="lin" valueType="num">
                                      <p:cBhvr additive="base">
                                        <p:cTn dur="1000"/>
                                        <p:tgtEl>
                                          <p:spTgt spid="7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73"/>
                                        </p:tgtEl>
                                        <p:attrNameLst>
                                          <p:attrName>style.visibility</p:attrName>
                                        </p:attrNameLst>
                                      </p:cBhvr>
                                      <p:to>
                                        <p:strVal val="visible"/>
                                      </p:to>
                                    </p:set>
                                    <p:anim calcmode="lin" valueType="num">
                                      <p:cBhvr additive="base">
                                        <p:cTn dur="2000"/>
                                        <p:tgtEl>
                                          <p:spTgt spid="73"/>
                                        </p:tgtEl>
                                        <p:attrNameLst>
                                          <p:attrName>ppt_w</p:attrName>
                                        </p:attrNameLst>
                                      </p:cBhvr>
                                      <p:tavLst>
                                        <p:tav fmla="" tm="0">
                                          <p:val>
                                            <p:strVal val="0"/>
                                          </p:val>
                                        </p:tav>
                                        <p:tav fmla="" tm="100000">
                                          <p:val>
                                            <p:strVal val="#ppt_w"/>
                                          </p:val>
                                        </p:tav>
                                      </p:tavLst>
                                    </p:anim>
                                    <p:anim calcmode="lin" valueType="num">
                                      <p:cBhvr additive="base">
                                        <p:cTn dur="2000"/>
                                        <p:tgtEl>
                                          <p:spTgt spid="73"/>
                                        </p:tgtEl>
                                        <p:attrNameLst>
                                          <p:attrName>ppt_h</p:attrName>
                                        </p:attrNameLst>
                                      </p:cBhvr>
                                      <p:tavLst>
                                        <p:tav fmla="" tm="0">
                                          <p:val>
                                            <p:strVal val="0"/>
                                          </p:val>
                                        </p:tav>
                                        <p:tav fmla="" tm="100000">
                                          <p:val>
                                            <p:strVal val="#ppt_h"/>
                                          </p:val>
                                        </p:tav>
                                      </p:tavLst>
                                    </p:anim>
                                  </p:childTnLst>
                                </p:cTn>
                              </p:par>
                            </p:childTnLst>
                          </p:cTn>
                        </p:par>
                        <p:par>
                          <p:cTn fill="hold">
                            <p:stCondLst>
                              <p:cond delay="14300"/>
                            </p:stCondLst>
                            <p:childTnLst>
                              <p:par>
                                <p:cTn fill="hold" nodeType="afterEffect" presetClass="entr" presetID="2" presetSubtype="4">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2500"/>
                                        <p:tgtEl>
                                          <p:spTgt spid="75"/>
                                        </p:tgtEl>
                                        <p:attrNameLst>
                                          <p:attrName>ppt_y</p:attrName>
                                        </p:attrNameLst>
                                      </p:cBhvr>
                                      <p:tavLst>
                                        <p:tav fmla="" tm="0">
                                          <p:val>
                                            <p:strVal val="#ppt_y+1"/>
                                          </p:val>
                                        </p:tav>
                                        <p:tav fmla="" tm="100000">
                                          <p:val>
                                            <p:strVal val="#ppt_y"/>
                                          </p:val>
                                        </p:tav>
                                      </p:tavLst>
                                    </p:anim>
                                  </p:childTnLst>
                                </p:cTn>
                              </p:par>
                            </p:childTnLst>
                          </p:cTn>
                        </p:par>
                        <p:par>
                          <p:cTn fill="hold">
                            <p:stCondLst>
                              <p:cond delay="16800"/>
                            </p:stCondLst>
                            <p:childTnLst>
                              <p:par>
                                <p:cTn fill="hold" nodeType="afterEffect" presetClass="entr" presetID="2" presetSubtype="4">
                                  <p:stCondLst>
                                    <p:cond delay="0"/>
                                  </p:stCondLst>
                                  <p:childTnLst>
                                    <p:set>
                                      <p:cBhvr>
                                        <p:cTn dur="1" fill="hold">
                                          <p:stCondLst>
                                            <p:cond delay="0"/>
                                          </p:stCondLst>
                                        </p:cTn>
                                        <p:tgtEl>
                                          <p:spTgt spid="77"/>
                                        </p:tgtEl>
                                        <p:attrNameLst>
                                          <p:attrName>style.visibility</p:attrName>
                                        </p:attrNameLst>
                                      </p:cBhvr>
                                      <p:to>
                                        <p:strVal val="visible"/>
                                      </p:to>
                                    </p:set>
                                    <p:anim calcmode="lin" valueType="num">
                                      <p:cBhvr additive="base">
                                        <p:cTn dur="2000"/>
                                        <p:tgtEl>
                                          <p:spTgt spid="7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153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it" sz="4320">
                <a:solidFill>
                  <a:srgbClr val="CC0000"/>
                </a:solidFill>
                <a:latin typeface="Indie Flower"/>
                <a:ea typeface="Indie Flower"/>
                <a:cs typeface="Indie Flower"/>
                <a:sym typeface="Indie Flower"/>
              </a:rPr>
              <a:t>COME SI POSSONO SFRUTTARE BENE LE ENTRATE?</a:t>
            </a:r>
            <a:endParaRPr b="1" sz="4320">
              <a:solidFill>
                <a:srgbClr val="CC0000"/>
              </a:solidFill>
              <a:latin typeface="Indie Flower"/>
              <a:ea typeface="Indie Flower"/>
              <a:cs typeface="Indie Flower"/>
              <a:sym typeface="Indie Flower"/>
            </a:endParaRPr>
          </a:p>
        </p:txBody>
      </p:sp>
      <p:sp>
        <p:nvSpPr>
          <p:cNvPr id="83" name="Google Shape;83;p16"/>
          <p:cNvSpPr txBox="1"/>
          <p:nvPr/>
        </p:nvSpPr>
        <p:spPr>
          <a:xfrm>
            <a:off x="1192475" y="2183825"/>
            <a:ext cx="7333200" cy="180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2100">
                <a:highlight>
                  <a:srgbClr val="FFFFFF"/>
                </a:highlight>
                <a:latin typeface="Indie Flower"/>
                <a:ea typeface="Indie Flower"/>
                <a:cs typeface="Indie Flower"/>
                <a:sym typeface="Indie Flower"/>
              </a:rPr>
              <a:t>La  regola fondamentale  è che</a:t>
            </a:r>
            <a:r>
              <a:rPr b="1" lang="it" sz="2100">
                <a:solidFill>
                  <a:schemeClr val="dk1"/>
                </a:solidFill>
                <a:highlight>
                  <a:srgbClr val="FFFFFF"/>
                </a:highlight>
                <a:latin typeface="Indie Flower"/>
                <a:ea typeface="Indie Flower"/>
                <a:cs typeface="Indie Flower"/>
                <a:sym typeface="Indie Flower"/>
              </a:rPr>
              <a:t> LE USCITE NON DEVONO MAI SUPERARE LE ENTRATE</a:t>
            </a:r>
            <a:r>
              <a:rPr b="1" lang="it" sz="2100">
                <a:highlight>
                  <a:srgbClr val="FFFFFF"/>
                </a:highlight>
                <a:latin typeface="Indie Flower"/>
                <a:ea typeface="Indie Flower"/>
                <a:cs typeface="Indie Flower"/>
                <a:sym typeface="Indie Flower"/>
              </a:rPr>
              <a:t> se no i soldi in poco tempo finiscono.</a:t>
            </a:r>
            <a:endParaRPr b="1" sz="2100">
              <a:highlight>
                <a:srgbClr val="FFFFFF"/>
              </a:highlight>
              <a:latin typeface="Indie Flower"/>
              <a:ea typeface="Indie Flower"/>
              <a:cs typeface="Indie Flower"/>
              <a:sym typeface="Indie Flower"/>
            </a:endParaRPr>
          </a:p>
          <a:p>
            <a:pPr indent="0" lvl="0" marL="0" rtl="0" algn="l">
              <a:spcBef>
                <a:spcPts val="0"/>
              </a:spcBef>
              <a:spcAft>
                <a:spcPts val="0"/>
              </a:spcAft>
              <a:buNone/>
            </a:pPr>
            <a:r>
              <a:rPr b="1" lang="it" sz="2100">
                <a:highlight>
                  <a:srgbClr val="FFFFFF"/>
                </a:highlight>
                <a:latin typeface="Indie Flower"/>
                <a:ea typeface="Indie Flower"/>
                <a:cs typeface="Indie Flower"/>
                <a:sym typeface="Indie Flower"/>
              </a:rPr>
              <a:t>E’ importante dare precedenza alle uscite fondamentali e non a quelle superflue per vivere senza troppi problemi economici, di salute, cibo...</a:t>
            </a:r>
            <a:endParaRPr b="1" sz="2100">
              <a:highlight>
                <a:srgbClr val="FFFFFF"/>
              </a:highlight>
              <a:latin typeface="Indie Flower"/>
              <a:ea typeface="Indie Flower"/>
              <a:cs typeface="Indie Flower"/>
              <a:sym typeface="Indie Flower"/>
            </a:endParaRPr>
          </a:p>
        </p:txBody>
      </p:sp>
    </p:spTree>
  </p:cSld>
  <p:clrMapOvr>
    <a:masterClrMapping/>
  </p:clrMapOvr>
  <mc:AlternateContent>
    <mc:Choice Requires="p14">
      <p:transition spd="slow" p14:dur="2000">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1500" fill="hold"/>
                                        <p:tgtEl>
                                          <p:spTgt spid="82"/>
                                        </p:tgtEl>
                                        <p:attrNameLst>
                                          <p:attrName>r</p:attrName>
                                        </p:attrNameLst>
                                      </p:cBhvr>
                                    </p:animRot>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2000"/>
                                        <p:tgtEl>
                                          <p:spTgt spid="8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7"/>
          <p:cNvSpPr txBox="1"/>
          <p:nvPr>
            <p:ph type="title"/>
          </p:nvPr>
        </p:nvSpPr>
        <p:spPr>
          <a:xfrm>
            <a:off x="311700" y="445025"/>
            <a:ext cx="8520600" cy="1612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it" sz="4311">
                <a:solidFill>
                  <a:srgbClr val="FF0000"/>
                </a:solidFill>
                <a:latin typeface="Indie Flower"/>
                <a:ea typeface="Indie Flower"/>
                <a:cs typeface="Indie Flower"/>
                <a:sym typeface="Indie Flower"/>
              </a:rPr>
              <a:t>PERCHÉ</a:t>
            </a:r>
            <a:r>
              <a:rPr b="1" lang="it" sz="4311">
                <a:solidFill>
                  <a:srgbClr val="FF0000"/>
                </a:solidFill>
                <a:latin typeface="Indie Flower"/>
                <a:ea typeface="Indie Flower"/>
                <a:cs typeface="Indie Flower"/>
                <a:sym typeface="Indie Flower"/>
              </a:rPr>
              <a:t> ABBIAMO SCELTO QUESTO ARGOMENTO?</a:t>
            </a:r>
            <a:endParaRPr b="1" sz="4311">
              <a:solidFill>
                <a:srgbClr val="FF0000"/>
              </a:solidFill>
              <a:latin typeface="Indie Flower"/>
              <a:ea typeface="Indie Flower"/>
              <a:cs typeface="Indie Flower"/>
              <a:sym typeface="Indie Flower"/>
            </a:endParaRPr>
          </a:p>
        </p:txBody>
      </p:sp>
      <p:sp>
        <p:nvSpPr>
          <p:cNvPr id="89" name="Google Shape;89;p17"/>
          <p:cNvSpPr txBox="1"/>
          <p:nvPr/>
        </p:nvSpPr>
        <p:spPr>
          <a:xfrm>
            <a:off x="1115450" y="2206125"/>
            <a:ext cx="6754800" cy="184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sz="1800">
                <a:highlight>
                  <a:schemeClr val="lt1"/>
                </a:highlight>
                <a:latin typeface="Indie Flower"/>
                <a:ea typeface="Indie Flower"/>
                <a:cs typeface="Indie Flower"/>
                <a:sym typeface="Indie Flower"/>
              </a:rPr>
              <a:t>Abbiamo scelto questo argomento perchè si sente parlare molto spesso di negozi, famiglie ecc. che hanno dei problemi economici e che (nel caso dei negozi) le loro uscite superano le entrate e che quindi sono obbligati a chiudere. Quello di gestire le entrate sarà un argomento che dovremmo affrontare noi da grandi e quindi questo era anche un modo per iniziare a entrate in questo mondo.</a:t>
            </a:r>
            <a:endParaRPr b="1" sz="1800">
              <a:highlight>
                <a:schemeClr val="lt1"/>
              </a:highlight>
              <a:latin typeface="Indie Flower"/>
              <a:ea typeface="Indie Flower"/>
              <a:cs typeface="Indie Flower"/>
              <a:sym typeface="Indie Flow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