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verage"/>
      <p:regular r:id="rId11"/>
    </p:embeddedFont>
    <p:embeddedFont>
      <p:font typeface="Oswald"/>
      <p:regular r:id="rId12"/>
      <p:bold r:id="rId13"/>
    </p:embeddedFont>
    <p:embeddedFont>
      <p:font typeface="Fascinate Inlin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verage-regular.fntdata"/><Relationship Id="rId10" Type="http://schemas.openxmlformats.org/officeDocument/2006/relationships/slide" Target="slides/slide5.xml"/><Relationship Id="rId13" Type="http://schemas.openxmlformats.org/officeDocument/2006/relationships/font" Target="fonts/Oswald-bold.fntdata"/><Relationship Id="rId12" Type="http://schemas.openxmlformats.org/officeDocument/2006/relationships/font" Target="fonts/Oswa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ascinateInli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38df2e23e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38df2e23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38df2e23e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38df2e23e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4a50d28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4a50d28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4a50d285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4a50d285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D9EEB"/>
            </a:gs>
            <a:gs pos="50000">
              <a:srgbClr val="0000FF"/>
            </a:gs>
            <a:gs pos="100000">
              <a:srgbClr val="6FA8DC"/>
            </a:gs>
          </a:gsLst>
          <a:lin ang="5400012" scaled="0"/>
        </a:gra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67525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Fascinate Inline"/>
                <a:ea typeface="Fascinate Inline"/>
                <a:cs typeface="Fascinate Inline"/>
                <a:sym typeface="Fascinate Inline"/>
              </a:rPr>
              <a:t>Educazione finanziaria</a:t>
            </a:r>
            <a:endParaRPr>
              <a:latin typeface="Fascinate Inline"/>
              <a:ea typeface="Fascinate Inline"/>
              <a:cs typeface="Fascinate Inline"/>
              <a:sym typeface="Fascinate Inline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2914551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rgbClr val="FFFFFF"/>
                </a:solidFill>
              </a:rPr>
              <a:t>Beni e servizi</a:t>
            </a:r>
            <a:endParaRPr b="1" sz="2500">
              <a:solidFill>
                <a:srgbClr val="FFFFFF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225100" y="4351550"/>
            <a:ext cx="469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Average"/>
                <a:ea typeface="Average"/>
                <a:cs typeface="Average"/>
                <a:sym typeface="Average"/>
              </a:rPr>
              <a:t>Gioia Gasparin, Maria Rebecca Jarnikov, Nour Lammouchi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D9EEB"/>
            </a:gs>
            <a:gs pos="50000">
              <a:srgbClr val="0000FF"/>
            </a:gs>
            <a:gs pos="100000">
              <a:srgbClr val="6FA8DC"/>
            </a:gs>
          </a:gsLst>
          <a:lin ang="5400012" scaled="0"/>
        </a:gra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162975" y="85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Fascinate Inline"/>
                <a:ea typeface="Fascinate Inline"/>
                <a:cs typeface="Fascinate Inline"/>
                <a:sym typeface="Fascinate Inline"/>
              </a:rPr>
              <a:t>I beni e i servizi </a:t>
            </a:r>
            <a:endParaRPr>
              <a:latin typeface="Fascinate Inline"/>
              <a:ea typeface="Fascinate Inline"/>
              <a:cs typeface="Fascinate Inline"/>
              <a:sym typeface="Fascinate Inline"/>
            </a:endParaRPr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218200" y="658300"/>
            <a:ext cx="8520600" cy="75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>
                <a:solidFill>
                  <a:srgbClr val="FFFFFF"/>
                </a:solidFill>
              </a:rPr>
              <a:t>I beni sono una cosa indispensabile; mentre i servizi non sono indispensabili,quindi   si </a:t>
            </a:r>
            <a:r>
              <a:rPr lang="it">
                <a:solidFill>
                  <a:srgbClr val="FFFFFF"/>
                </a:solidFill>
              </a:rPr>
              <a:t>può</a:t>
            </a:r>
            <a:r>
              <a:rPr lang="it">
                <a:solidFill>
                  <a:srgbClr val="FFFFFF"/>
                </a:solidFill>
              </a:rPr>
              <a:t> rinunciare.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7000650" y="3054725"/>
            <a:ext cx="1834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Andare dall’estetista è una scelta e  difatti  un servizio.</a:t>
            </a:r>
            <a:endParaRPr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050" y="2184500"/>
            <a:ext cx="3428994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580400" y="1598550"/>
            <a:ext cx="283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Questo è uno studio estetico</a:t>
            </a:r>
            <a:r>
              <a:rPr lang="it">
                <a:latin typeface="Average"/>
                <a:ea typeface="Average"/>
                <a:cs typeface="Average"/>
                <a:sym typeface="Average"/>
              </a:rPr>
              <a:t> 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4224400" y="3184025"/>
            <a:ext cx="2106900" cy="572700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FFFF00"/>
              </a:gs>
              <a:gs pos="24000">
                <a:srgbClr val="FFFF00"/>
              </a:gs>
              <a:gs pos="49000">
                <a:srgbClr val="00FF00"/>
              </a:gs>
              <a:gs pos="75000">
                <a:srgbClr val="FFFF00"/>
              </a:gs>
              <a:gs pos="100000">
                <a:srgbClr val="FFFF00"/>
              </a:gs>
            </a:gsLst>
            <a:lin ang="5400012" scaled="0"/>
          </a:gra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2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D9EEB"/>
            </a:gs>
            <a:gs pos="50000">
              <a:srgbClr val="0000FF"/>
            </a:gs>
            <a:gs pos="100000">
              <a:srgbClr val="6FA8DC"/>
            </a:gs>
          </a:gsLst>
          <a:lin ang="5400700" scaled="0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238" y="2375275"/>
            <a:ext cx="2557625" cy="2512700"/>
          </a:xfrm>
          <a:prstGeom prst="rect">
            <a:avLst/>
          </a:prstGeom>
          <a:noFill/>
          <a:ln cap="flat" cmpd="sng" w="190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7" name="Google Shape;77;p15"/>
          <p:cNvSpPr/>
          <p:nvPr/>
        </p:nvSpPr>
        <p:spPr>
          <a:xfrm>
            <a:off x="1085463" y="913038"/>
            <a:ext cx="853200" cy="1301400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FFFF00"/>
              </a:gs>
              <a:gs pos="24000">
                <a:srgbClr val="FFFF00"/>
              </a:gs>
              <a:gs pos="49000">
                <a:srgbClr val="00FF00"/>
              </a:gs>
              <a:gs pos="75000">
                <a:srgbClr val="FFFF00"/>
              </a:gs>
              <a:gs pos="100000">
                <a:srgbClr val="FFFF00"/>
              </a:gs>
            </a:gsLst>
            <a:lin ang="5400012" scaled="0"/>
          </a:gra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336875" y="297450"/>
            <a:ext cx="2454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Se un medico di </a:t>
            </a:r>
            <a:r>
              <a:rPr lang="it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prescrivere </a:t>
            </a:r>
            <a:r>
              <a:rPr lang="it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una determinata  medicina,...</a:t>
            </a:r>
            <a:endParaRPr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3110900" y="285050"/>
            <a:ext cx="1623600" cy="718800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FFFF00"/>
              </a:gs>
              <a:gs pos="24000">
                <a:srgbClr val="FFFF00"/>
              </a:gs>
              <a:gs pos="49000">
                <a:srgbClr val="00FF00"/>
              </a:gs>
              <a:gs pos="75000">
                <a:srgbClr val="FFFF00"/>
              </a:gs>
              <a:gs pos="100000">
                <a:srgbClr val="FFFF00"/>
              </a:gs>
            </a:gsLst>
            <a:lin ang="5400012" scaled="0"/>
          </a:gra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47388" y="2279113"/>
            <a:ext cx="3112025" cy="2416575"/>
          </a:xfrm>
          <a:prstGeom prst="rect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1" name="Google Shape;81;p15"/>
          <p:cNvSpPr txBox="1"/>
          <p:nvPr/>
        </p:nvSpPr>
        <p:spPr>
          <a:xfrm>
            <a:off x="5118700" y="297450"/>
            <a:ext cx="3569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questa medicina è un bene perchè non puoi farne a meno.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6406138" y="913038"/>
            <a:ext cx="853200" cy="1301400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FFFF00"/>
              </a:gs>
              <a:gs pos="24000">
                <a:srgbClr val="FFFF00"/>
              </a:gs>
              <a:gs pos="49000">
                <a:srgbClr val="00FF00"/>
              </a:gs>
              <a:gs pos="75000">
                <a:srgbClr val="FFFF00"/>
              </a:gs>
              <a:gs pos="100000">
                <a:srgbClr val="FFFF00"/>
              </a:gs>
            </a:gsLst>
            <a:lin ang="5400012" scaled="0"/>
          </a:gra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D9EEB"/>
            </a:gs>
            <a:gs pos="50000">
              <a:srgbClr val="0000FF"/>
            </a:gs>
            <a:gs pos="100000">
              <a:srgbClr val="6FA8DC"/>
            </a:gs>
          </a:gsLst>
          <a:lin ang="5400700" scaled="0"/>
        </a:gra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Esempi di beni e servizi che viviamo noi stesse nella vita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</a:rPr>
              <a:t>Quando io sono andata a fare la carta di identità in comune, l’ufficio anagrafe ha svolto un servizio,</a:t>
            </a:r>
            <a:r>
              <a:rPr lang="it">
                <a:solidFill>
                  <a:srgbClr val="FFFFFF"/>
                </a:solidFill>
              </a:rPr>
              <a:t>rilasciando</a:t>
            </a:r>
            <a:r>
              <a:rPr lang="it">
                <a:solidFill>
                  <a:srgbClr val="FFFFFF"/>
                </a:solidFill>
              </a:rPr>
              <a:t> la carta di identità.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</a:rPr>
              <a:t>Quando ero andata in pediatria,mi ha visitato un medico e mi ha prescritto un medicinale da mettere </a:t>
            </a:r>
            <a:r>
              <a:rPr lang="it">
                <a:solidFill>
                  <a:srgbClr val="FFFFFF"/>
                </a:solidFill>
              </a:rPr>
              <a:t>nell'orecchio</a:t>
            </a:r>
            <a:r>
              <a:rPr lang="it">
                <a:solidFill>
                  <a:srgbClr val="FFFFFF"/>
                </a:solidFill>
              </a:rPr>
              <a:t> perchè avevo l’otite traforata.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>
                <a:solidFill>
                  <a:srgbClr val="FFFFFF"/>
                </a:solidFill>
              </a:rPr>
              <a:t>Il medicinale è un bene.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D9EEB"/>
            </a:gs>
            <a:gs pos="50000">
              <a:srgbClr val="0000FF"/>
            </a:gs>
            <a:gs pos="100000">
              <a:srgbClr val="6FA8DC"/>
            </a:gs>
          </a:gsLst>
          <a:lin ang="5400700" scaled="0"/>
        </a:gra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Perché</a:t>
            </a:r>
            <a:r>
              <a:rPr lang="it"/>
              <a:t> abbiamo scelto questo argomento 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1152475"/>
            <a:ext cx="8520600" cy="10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>
                <a:solidFill>
                  <a:srgbClr val="FFFFFF"/>
                </a:solidFill>
              </a:rPr>
              <a:t>Noi abbiamo scelto l’argomento beni e servizi </a:t>
            </a:r>
            <a:r>
              <a:rPr lang="it">
                <a:solidFill>
                  <a:srgbClr val="FFFFFF"/>
                </a:solidFill>
              </a:rPr>
              <a:t>perché</a:t>
            </a:r>
            <a:r>
              <a:rPr lang="it">
                <a:solidFill>
                  <a:srgbClr val="FFFFFF"/>
                </a:solidFill>
              </a:rPr>
              <a:t> sono delle cose che ci toccano </a:t>
            </a:r>
            <a:r>
              <a:rPr lang="it">
                <a:solidFill>
                  <a:srgbClr val="FFFFFF"/>
                </a:solidFill>
              </a:rPr>
              <a:t>quotidianamente</a:t>
            </a:r>
            <a:r>
              <a:rPr lang="it">
                <a:solidFill>
                  <a:srgbClr val="FFFFFF"/>
                </a:solidFill>
              </a:rPr>
              <a:t> e possiamo capire la differenza tra l’uno e l’altra.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2620800" y="2466375"/>
            <a:ext cx="3902400" cy="738900"/>
          </a:xfrm>
          <a:prstGeom prst="rect">
            <a:avLst/>
          </a:prstGeom>
          <a:gradFill>
            <a:gsLst>
              <a:gs pos="0">
                <a:srgbClr val="FFFF00"/>
              </a:gs>
              <a:gs pos="49000">
                <a:srgbClr val="00FF00"/>
              </a:gs>
              <a:gs pos="100000">
                <a:srgbClr val="FFFF00"/>
              </a:gs>
            </a:gsLst>
            <a:path path="circle">
              <a:fillToRect b="50%" l="50%" r="50%" t="50%"/>
            </a:path>
            <a:tileRect/>
          </a:gradFill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600">
                <a:latin typeface="Fascinate Inline"/>
                <a:ea typeface="Fascinate Inline"/>
                <a:cs typeface="Fascinate Inline"/>
                <a:sym typeface="Fascinate Inline"/>
              </a:rPr>
              <a:t>BENI  e SERVIZI</a:t>
            </a:r>
            <a:endParaRPr sz="3600">
              <a:latin typeface="Fascinate Inline"/>
              <a:ea typeface="Fascinate Inline"/>
              <a:cs typeface="Fascinate Inline"/>
              <a:sym typeface="Fascinate Inline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7188625" y="4505225"/>
            <a:ext cx="1955400" cy="638400"/>
          </a:xfrm>
          <a:prstGeom prst="rect">
            <a:avLst/>
          </a:prstGeom>
          <a:gradFill>
            <a:gsLst>
              <a:gs pos="0">
                <a:srgbClr val="FFFF00"/>
              </a:gs>
              <a:gs pos="49000">
                <a:srgbClr val="00FF00"/>
              </a:gs>
              <a:gs pos="100000">
                <a:srgbClr val="FFFF00"/>
              </a:gs>
            </a:gsLst>
            <a:path path="circle">
              <a:fillToRect b="50%" l="50%" r="50%" t="50%"/>
            </a:path>
            <a:tileRect/>
          </a:gradFill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600">
                <a:latin typeface="Fascinate Inline"/>
                <a:ea typeface="Fascinate Inline"/>
                <a:cs typeface="Fascinate Inline"/>
                <a:sym typeface="Fascinate Inline"/>
              </a:rPr>
              <a:t>FINE...</a:t>
            </a:r>
            <a:endParaRPr sz="3600">
              <a:latin typeface="Fascinate Inline"/>
              <a:ea typeface="Fascinate Inline"/>
              <a:cs typeface="Fascinate Inline"/>
              <a:sym typeface="Fascinate Inlin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